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7" r:id="rId2"/>
  </p:sldIdLst>
  <p:sldSz cx="15119350" cy="10691813"/>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B76F"/>
    <a:srgbClr val="83CB96"/>
    <a:srgbClr val="44A25D"/>
    <a:srgbClr val="36824A"/>
    <a:srgbClr val="00B800"/>
    <a:srgbClr val="009900"/>
    <a:srgbClr val="008000"/>
    <a:srgbClr val="F3A9E0"/>
    <a:srgbClr val="E4B6E5"/>
    <a:srgbClr val="DDBC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710" autoAdjust="0"/>
    <p:restoredTop sz="92126" autoAdjust="0"/>
  </p:normalViewPr>
  <p:slideViewPr>
    <p:cSldViewPr snapToGrid="0">
      <p:cViewPr varScale="1">
        <p:scale>
          <a:sx n="66" d="100"/>
          <a:sy n="66" d="100"/>
        </p:scale>
        <p:origin x="966" y="48"/>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由美子 川上" userId="89894a2f57c8612a" providerId="LiveId" clId="{8E16EA6C-2914-43D2-9D7E-0FCCC5CC7758}"/>
    <pc:docChg chg="undo custSel modSld">
      <pc:chgData name="由美子 川上" userId="89894a2f57c8612a" providerId="LiveId" clId="{8E16EA6C-2914-43D2-9D7E-0FCCC5CC7758}" dt="2025-05-14T07:45:58.563" v="782" actId="20577"/>
      <pc:docMkLst>
        <pc:docMk/>
      </pc:docMkLst>
      <pc:sldChg chg="modSp mod">
        <pc:chgData name="由美子 川上" userId="89894a2f57c8612a" providerId="LiveId" clId="{8E16EA6C-2914-43D2-9D7E-0FCCC5CC7758}" dt="2025-05-14T07:45:58.563" v="782" actId="20577"/>
        <pc:sldMkLst>
          <pc:docMk/>
          <pc:sldMk cId="385049161" sldId="267"/>
        </pc:sldMkLst>
        <pc:graphicFrameChg chg="modGraphic">
          <ac:chgData name="由美子 川上" userId="89894a2f57c8612a" providerId="LiveId" clId="{8E16EA6C-2914-43D2-9D7E-0FCCC5CC7758}" dt="2025-05-14T07:45:58.563" v="782" actId="20577"/>
          <ac:graphicFrameMkLst>
            <pc:docMk/>
            <pc:sldMk cId="385049161" sldId="267"/>
            <ac:graphicFrameMk id="2" creationId="{00000000-0000-0000-0000-000000000000}"/>
          </ac:graphicFrameMkLst>
        </pc:graphicFrameChg>
        <pc:graphicFrameChg chg="modGraphic">
          <ac:chgData name="由美子 川上" userId="89894a2f57c8612a" providerId="LiveId" clId="{8E16EA6C-2914-43D2-9D7E-0FCCC5CC7758}" dt="2025-05-14T07:45:27.604" v="779" actId="20577"/>
          <ac:graphicFrameMkLst>
            <pc:docMk/>
            <pc:sldMk cId="385049161" sldId="267"/>
            <ac:graphicFrameMk id="3"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5" y="1"/>
            <a:ext cx="2985466" cy="502951"/>
          </a:xfrm>
          <a:prstGeom prst="rect">
            <a:avLst/>
          </a:prstGeom>
        </p:spPr>
        <p:txBody>
          <a:bodyPr vert="horz" lIns="92992" tIns="46497" rIns="92992" bIns="46497" rtlCol="0"/>
          <a:lstStyle>
            <a:lvl1pPr algn="l">
              <a:defRPr sz="1100"/>
            </a:lvl1pPr>
          </a:lstStyle>
          <a:p>
            <a:endParaRPr kumimoji="1" lang="ja-JP" altLang="en-US"/>
          </a:p>
        </p:txBody>
      </p:sp>
      <p:sp>
        <p:nvSpPr>
          <p:cNvPr id="3" name="日付プレースホルダー 2"/>
          <p:cNvSpPr>
            <a:spLocks noGrp="1"/>
          </p:cNvSpPr>
          <p:nvPr>
            <p:ph type="dt" idx="1"/>
          </p:nvPr>
        </p:nvSpPr>
        <p:spPr>
          <a:xfrm>
            <a:off x="3901074" y="1"/>
            <a:ext cx="2985465" cy="502951"/>
          </a:xfrm>
          <a:prstGeom prst="rect">
            <a:avLst/>
          </a:prstGeom>
        </p:spPr>
        <p:txBody>
          <a:bodyPr vert="horz" lIns="92992" tIns="46497" rIns="92992" bIns="46497" rtlCol="0"/>
          <a:lstStyle>
            <a:lvl1pPr algn="r">
              <a:defRPr sz="1100"/>
            </a:lvl1pPr>
          </a:lstStyle>
          <a:p>
            <a:fld id="{33ED7E7C-6384-4086-81F9-7B31479ACD3A}" type="datetimeFigureOut">
              <a:rPr kumimoji="1" lang="ja-JP" altLang="en-US" smtClean="0"/>
              <a:t>2026/1/22</a:t>
            </a:fld>
            <a:endParaRPr kumimoji="1" lang="ja-JP" altLang="en-US"/>
          </a:p>
        </p:txBody>
      </p:sp>
      <p:sp>
        <p:nvSpPr>
          <p:cNvPr id="4" name="スライド イメージ プレースホルダー 3"/>
          <p:cNvSpPr>
            <a:spLocks noGrp="1" noRot="1" noChangeAspect="1"/>
          </p:cNvSpPr>
          <p:nvPr>
            <p:ph type="sldImg" idx="2"/>
          </p:nvPr>
        </p:nvSpPr>
        <p:spPr>
          <a:xfrm>
            <a:off x="1054100" y="1252538"/>
            <a:ext cx="4779963" cy="3379787"/>
          </a:xfrm>
          <a:prstGeom prst="rect">
            <a:avLst/>
          </a:prstGeom>
          <a:noFill/>
          <a:ln w="12700">
            <a:solidFill>
              <a:prstClr val="black"/>
            </a:solidFill>
          </a:ln>
        </p:spPr>
        <p:txBody>
          <a:bodyPr vert="horz" lIns="92992" tIns="46497" rIns="92992" bIns="46497" rtlCol="0" anchor="ctr"/>
          <a:lstStyle/>
          <a:p>
            <a:endParaRPr lang="ja-JP" altLang="en-US"/>
          </a:p>
        </p:txBody>
      </p:sp>
      <p:sp>
        <p:nvSpPr>
          <p:cNvPr id="5" name="ノート プレースホルダー 4"/>
          <p:cNvSpPr>
            <a:spLocks noGrp="1"/>
          </p:cNvSpPr>
          <p:nvPr>
            <p:ph type="body" sz="quarter" idx="3"/>
          </p:nvPr>
        </p:nvSpPr>
        <p:spPr>
          <a:xfrm>
            <a:off x="688334" y="4821560"/>
            <a:ext cx="5511505" cy="3944615"/>
          </a:xfrm>
          <a:prstGeom prst="rect">
            <a:avLst/>
          </a:prstGeom>
        </p:spPr>
        <p:txBody>
          <a:bodyPr vert="horz" lIns="92992" tIns="46497" rIns="92992" bIns="4649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5" y="9515763"/>
            <a:ext cx="2985466" cy="502951"/>
          </a:xfrm>
          <a:prstGeom prst="rect">
            <a:avLst/>
          </a:prstGeom>
        </p:spPr>
        <p:txBody>
          <a:bodyPr vert="horz" lIns="92992" tIns="46497" rIns="92992" bIns="46497"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901074" y="9515763"/>
            <a:ext cx="2985465" cy="502951"/>
          </a:xfrm>
          <a:prstGeom prst="rect">
            <a:avLst/>
          </a:prstGeom>
        </p:spPr>
        <p:txBody>
          <a:bodyPr vert="horz" lIns="92992" tIns="46497" rIns="92992" bIns="46497" rtlCol="0" anchor="b"/>
          <a:lstStyle>
            <a:lvl1pPr algn="r">
              <a:defRPr sz="1100"/>
            </a:lvl1pPr>
          </a:lstStyle>
          <a:p>
            <a:fld id="{B7E0D2C2-D0EB-49E6-89C8-C4535719D2F6}" type="slidenum">
              <a:rPr kumimoji="1" lang="ja-JP" altLang="en-US" smtClean="0"/>
              <a:t>‹#›</a:t>
            </a:fld>
            <a:endParaRPr kumimoji="1" lang="ja-JP" altLang="en-US"/>
          </a:p>
        </p:txBody>
      </p:sp>
    </p:spTree>
    <p:extLst>
      <p:ext uri="{BB962C8B-B14F-4D97-AF65-F5344CB8AC3E}">
        <p14:creationId xmlns:p14="http://schemas.microsoft.com/office/powerpoint/2010/main" val="34701461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319698">
              <a:defRPr/>
            </a:pPr>
            <a:fld id="{B7E0D2C2-D0EB-49E6-89C8-C4535719D2F6}" type="slidenum">
              <a:rPr kumimoji="1" lang="ja-JP" altLang="en-US">
                <a:solidFill>
                  <a:prstClr val="black"/>
                </a:solidFill>
                <a:latin typeface="游ゴシック" panose="020F0502020204030204"/>
                <a:ea typeface="游ゴシック" panose="020B0400000000000000" pitchFamily="50" charset="-128"/>
              </a:rPr>
              <a:pPr defTabSz="319698">
                <a:defRPr/>
              </a:pPr>
              <a:t>1</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392282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ja-JP" altLang="en-US"/>
              <a:t>マスター タイトルの書式設定</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A9B678C-041B-4484-AA22-DE31EF4CB39C}" type="datetimeFigureOut">
              <a:rPr kumimoji="1" lang="ja-JP" altLang="en-US" smtClean="0"/>
              <a:t>2026/1/22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399804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A9B678C-041B-4484-AA22-DE31EF4CB39C}" type="datetimeFigureOut">
              <a:rPr kumimoji="1" lang="ja-JP" altLang="en-US" smtClean="0"/>
              <a:t>2026/1/22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30235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A9B678C-041B-4484-AA22-DE31EF4CB39C}" type="datetimeFigureOut">
              <a:rPr kumimoji="1" lang="ja-JP" altLang="en-US" smtClean="0"/>
              <a:t>2026/1/22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525694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A9B678C-041B-4484-AA22-DE31EF4CB39C}" type="datetimeFigureOut">
              <a:rPr kumimoji="1" lang="ja-JP" altLang="en-US" smtClean="0"/>
              <a:t>2026/1/22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3707640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A9B678C-041B-4484-AA22-DE31EF4CB39C}" type="datetimeFigureOut">
              <a:rPr kumimoji="1" lang="ja-JP" altLang="en-US" smtClean="0"/>
              <a:t>2026/1/22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3667782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A9B678C-041B-4484-AA22-DE31EF4CB39C}" type="datetimeFigureOut">
              <a:rPr kumimoji="1" lang="ja-JP" altLang="en-US" smtClean="0"/>
              <a:t>2026/1/22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937380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4" name="Content Placeholder 3"/>
          <p:cNvSpPr>
            <a:spLocks noGrp="1"/>
          </p:cNvSpPr>
          <p:nvPr>
            <p:ph sz="half" idx="2"/>
          </p:nvPr>
        </p:nvSpPr>
        <p:spPr>
          <a:xfrm>
            <a:off x="1041426" y="3905482"/>
            <a:ext cx="63961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6" name="Content Placeholder 5"/>
          <p:cNvSpPr>
            <a:spLocks noGrp="1"/>
          </p:cNvSpPr>
          <p:nvPr>
            <p:ph sz="quarter" idx="4"/>
          </p:nvPr>
        </p:nvSpPr>
        <p:spPr>
          <a:xfrm>
            <a:off x="7654172" y="3905482"/>
            <a:ext cx="64276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A9B678C-041B-4484-AA22-DE31EF4CB39C}" type="datetimeFigureOut">
              <a:rPr kumimoji="1" lang="ja-JP" altLang="en-US" smtClean="0"/>
              <a:t>2026/1/22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1677255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A9B678C-041B-4484-AA22-DE31EF4CB39C}" type="datetimeFigureOut">
              <a:rPr kumimoji="1" lang="ja-JP" altLang="en-US" smtClean="0"/>
              <a:t>2026/1/22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1708703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9B678C-041B-4484-AA22-DE31EF4CB39C}" type="datetimeFigureOut">
              <a:rPr kumimoji="1" lang="ja-JP" altLang="en-US" smtClean="0"/>
              <a:t>2026/1/22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2798546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A9B678C-041B-4484-AA22-DE31EF4CB39C}" type="datetimeFigureOut">
              <a:rPr kumimoji="1" lang="ja-JP" altLang="en-US" smtClean="0"/>
              <a:t>2026/1/22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1025994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ja-JP" altLang="en-US"/>
              <a:t>図を追加</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A9B678C-041B-4484-AA22-DE31EF4CB39C}" type="datetimeFigureOut">
              <a:rPr kumimoji="1" lang="ja-JP" altLang="en-US" smtClean="0"/>
              <a:t>2026/1/22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1298748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FA9B678C-041B-4484-AA22-DE31EF4CB39C}" type="datetimeFigureOut">
              <a:rPr kumimoji="1" lang="ja-JP" altLang="en-US" smtClean="0"/>
              <a:t>2026/1/22</a:t>
            </a:fld>
            <a:endParaRPr kumimoji="1" lang="ja-JP" alt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306558BC-1360-4345-8EA9-1BF7D20F3188}" type="slidenum">
              <a:rPr kumimoji="1" lang="ja-JP" altLang="en-US" smtClean="0"/>
              <a:t>‹#›</a:t>
            </a:fld>
            <a:endParaRPr kumimoji="1" lang="ja-JP" altLang="en-US"/>
          </a:p>
        </p:txBody>
      </p:sp>
    </p:spTree>
    <p:extLst>
      <p:ext uri="{BB962C8B-B14F-4D97-AF65-F5344CB8AC3E}">
        <p14:creationId xmlns:p14="http://schemas.microsoft.com/office/powerpoint/2010/main" val="38989127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en-US"/>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13612299" y="4217390"/>
            <a:ext cx="969645" cy="332105"/>
          </a:xfrm>
          <a:prstGeom prst="rect">
            <a:avLst/>
          </a:prstGeom>
          <a:no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05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2" name="テキスト ボックス 11"/>
          <p:cNvSpPr txBox="1"/>
          <p:nvPr/>
        </p:nvSpPr>
        <p:spPr>
          <a:xfrm>
            <a:off x="1630374" y="313893"/>
            <a:ext cx="6625592" cy="400110"/>
          </a:xfrm>
          <a:prstGeom prst="rect">
            <a:avLst/>
          </a:prstGeom>
          <a:noFill/>
        </p:spPr>
        <p:txBody>
          <a:bodyPr wrap="square" rtlCol="0">
            <a:spAutoFit/>
          </a:bodyPr>
          <a:lstStyle/>
          <a:p>
            <a:pPr lvl="0"/>
            <a:r>
              <a:rPr kumimoji="1" lang="ja-JP" altLang="en-US"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a:t>
            </a:r>
            <a:r>
              <a:rPr lang="ja-JP" altLang="ja-JP" sz="2000" b="1" dirty="0">
                <a:latin typeface="BIZ UDゴシック" panose="020B0400000000000000" pitchFamily="49" charset="-128"/>
                <a:ea typeface="BIZ UDゴシック" panose="020B0400000000000000" pitchFamily="49" charset="-128"/>
              </a:rPr>
              <a:t>広報かに　お知らせ記事掲載依頼票</a:t>
            </a:r>
            <a:endParaRPr kumimoji="1" lang="ja-JP" altLang="en-US"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919485695"/>
              </p:ext>
            </p:extLst>
          </p:nvPr>
        </p:nvGraphicFramePr>
        <p:xfrm>
          <a:off x="11536680" y="836693"/>
          <a:ext cx="3520440" cy="4375387"/>
        </p:xfrm>
        <a:graphic>
          <a:graphicData uri="http://schemas.openxmlformats.org/drawingml/2006/table">
            <a:tbl>
              <a:tblPr firstRow="1" bandRow="1">
                <a:tableStyleId>{5C22544A-7EE6-4342-B048-85BDC9FD1C3A}</a:tableStyleId>
              </a:tblPr>
              <a:tblGrid>
                <a:gridCol w="3520440">
                  <a:extLst>
                    <a:ext uri="{9D8B030D-6E8A-4147-A177-3AD203B41FA5}">
                      <a16:colId xmlns:a16="http://schemas.microsoft.com/office/drawing/2014/main" val="564963969"/>
                    </a:ext>
                  </a:extLst>
                </a:gridCol>
              </a:tblGrid>
              <a:tr h="750314">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BIZ UDゴシック" panose="020B0400000000000000" pitchFamily="49" charset="-128"/>
                          <a:ea typeface="BIZ UDゴシック" panose="020B0400000000000000" pitchFamily="49" charset="-128"/>
                        </a:rPr>
                        <a:t>　</a:t>
                      </a:r>
                    </a:p>
                  </a:txBody>
                  <a:tcPr anchor="ctr">
                    <a:lnL w="762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62651816"/>
                  </a:ext>
                </a:extLst>
              </a:tr>
              <a:tr h="3625073">
                <a:tc>
                  <a:txBody>
                    <a:bodyPr/>
                    <a:lstStyle/>
                    <a:p>
                      <a:r>
                        <a:rPr kumimoji="1" lang="ja-JP" altLang="en-US" sz="1000" b="1" dirty="0">
                          <a:latin typeface="BIZ UDゴシック" panose="020B0400000000000000" pitchFamily="49" charset="-128"/>
                          <a:ea typeface="BIZ UDゴシック" panose="020B0400000000000000" pitchFamily="49" charset="-128"/>
                        </a:rPr>
                        <a:t>日時　　　</a:t>
                      </a:r>
                      <a:r>
                        <a:rPr kumimoji="1" lang="ja-JP" altLang="en-US" sz="1000" b="0" dirty="0">
                          <a:latin typeface="BIZ UDゴシック" panose="020B0400000000000000" pitchFamily="49" charset="-128"/>
                          <a:ea typeface="BIZ UDゴシック" panose="020B0400000000000000" pitchFamily="49" charset="-128"/>
                        </a:rPr>
                        <a:t>　月　日（　） 　</a:t>
                      </a:r>
                      <a:r>
                        <a:rPr kumimoji="1" lang="en-US" altLang="ja-JP" sz="1000" b="0" dirty="0">
                          <a:latin typeface="BIZ UDゴシック" panose="020B0400000000000000" pitchFamily="49" charset="-128"/>
                          <a:ea typeface="BIZ UDゴシック" panose="020B0400000000000000" pitchFamily="49" charset="-128"/>
                        </a:rPr>
                        <a:t>:</a:t>
                      </a:r>
                      <a:r>
                        <a:rPr kumimoji="1" lang="ja-JP" altLang="en-US" sz="1000" b="0" dirty="0">
                          <a:latin typeface="BIZ UDゴシック" panose="020B0400000000000000" pitchFamily="49" charset="-128"/>
                          <a:ea typeface="BIZ UDゴシック" panose="020B0400000000000000" pitchFamily="49" charset="-128"/>
                        </a:rPr>
                        <a:t>　～　</a:t>
                      </a:r>
                      <a:r>
                        <a:rPr kumimoji="1" lang="en-US" altLang="ja-JP" sz="1000" b="0" dirty="0">
                          <a:latin typeface="BIZ UDゴシック" panose="020B0400000000000000" pitchFamily="49" charset="-128"/>
                          <a:ea typeface="BIZ UDゴシック" panose="020B0400000000000000" pitchFamily="49" charset="-128"/>
                        </a:rPr>
                        <a:t>:</a:t>
                      </a:r>
                      <a:r>
                        <a:rPr kumimoji="1" lang="ja-JP" altLang="en-US" sz="1000" b="0" dirty="0">
                          <a:latin typeface="BIZ UDゴシック" panose="020B0400000000000000" pitchFamily="49" charset="-128"/>
                          <a:ea typeface="BIZ UDゴシック" panose="020B0400000000000000" pitchFamily="49" charset="-128"/>
                        </a:rPr>
                        <a:t>　　</a:t>
                      </a:r>
                      <a:r>
                        <a:rPr kumimoji="1" lang="ja-JP" altLang="en-US" sz="1000" dirty="0">
                          <a:latin typeface="BIZ UDゴシック" panose="020B0400000000000000" pitchFamily="49" charset="-128"/>
                          <a:ea typeface="BIZ UDゴシック" panose="020B0400000000000000" pitchFamily="49" charset="-128"/>
                        </a:rPr>
                        <a:t>　　</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b="1" dirty="0">
                          <a:latin typeface="BIZ UDゴシック" panose="020B0400000000000000" pitchFamily="49" charset="-128"/>
                          <a:ea typeface="BIZ UDゴシック" panose="020B0400000000000000" pitchFamily="49" charset="-128"/>
                        </a:rPr>
                        <a:t>場所</a:t>
                      </a:r>
                      <a:r>
                        <a:rPr kumimoji="1" lang="ja-JP" altLang="en-US" sz="1000" dirty="0">
                          <a:latin typeface="BIZ UDゴシック" panose="020B0400000000000000" pitchFamily="49" charset="-128"/>
                          <a:ea typeface="BIZ UDゴシック" panose="020B0400000000000000" pitchFamily="49" charset="-128"/>
                        </a:rPr>
                        <a:t>　　　</a:t>
                      </a:r>
                    </a:p>
                    <a:p>
                      <a:r>
                        <a:rPr kumimoji="1" lang="ja-JP" altLang="en-US" sz="1000" b="1" dirty="0">
                          <a:latin typeface="BIZ UDゴシック" panose="020B0400000000000000" pitchFamily="49" charset="-128"/>
                          <a:ea typeface="BIZ UDゴシック" panose="020B0400000000000000" pitchFamily="49" charset="-128"/>
                        </a:rPr>
                        <a:t>内容</a:t>
                      </a:r>
                      <a:r>
                        <a:rPr kumimoji="1" lang="ja-JP" altLang="en-US" sz="1000" dirty="0">
                          <a:latin typeface="BIZ UDゴシック" panose="020B0400000000000000" pitchFamily="49" charset="-128"/>
                          <a:ea typeface="BIZ UDゴシック" panose="020B0400000000000000" pitchFamily="49" charset="-128"/>
                        </a:rPr>
                        <a:t>　　　</a:t>
                      </a:r>
                      <a:endParaRPr kumimoji="1" lang="en-US" altLang="ja-JP" sz="1000" dirty="0">
                        <a:latin typeface="BIZ UDゴシック" panose="020B0400000000000000" pitchFamily="49" charset="-128"/>
                        <a:ea typeface="BIZ UDゴシック" panose="020B0400000000000000" pitchFamily="49" charset="-128"/>
                      </a:endParaRPr>
                    </a:p>
                    <a:p>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dirty="0">
                          <a:latin typeface="BIZ UDゴシック" panose="020B0400000000000000" pitchFamily="49" charset="-128"/>
                          <a:ea typeface="BIZ UDゴシック" panose="020B0400000000000000" pitchFamily="49" charset="-128"/>
                        </a:rPr>
                        <a:t>　</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b="1" dirty="0">
                          <a:latin typeface="BIZ UDゴシック" panose="020B0400000000000000" pitchFamily="49" charset="-128"/>
                          <a:ea typeface="BIZ UDゴシック" panose="020B0400000000000000" pitchFamily="49" charset="-128"/>
                        </a:rPr>
                        <a:t>講師</a:t>
                      </a:r>
                      <a:r>
                        <a:rPr kumimoji="1" lang="ja-JP" altLang="en-US" sz="1000" dirty="0">
                          <a:latin typeface="BIZ UDゴシック" panose="020B0400000000000000" pitchFamily="49" charset="-128"/>
                          <a:ea typeface="BIZ UDゴシック" panose="020B0400000000000000" pitchFamily="49" charset="-128"/>
                        </a:rPr>
                        <a:t>　　　</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b="1" dirty="0">
                          <a:latin typeface="BIZ UDゴシック" panose="020B0400000000000000" pitchFamily="49" charset="-128"/>
                          <a:ea typeface="BIZ UDゴシック" panose="020B0400000000000000" pitchFamily="49" charset="-128"/>
                        </a:rPr>
                        <a:t>対象者</a:t>
                      </a:r>
                      <a:r>
                        <a:rPr kumimoji="1" lang="ja-JP" altLang="en-US" sz="1000" dirty="0">
                          <a:latin typeface="BIZ UDゴシック" panose="020B0400000000000000" pitchFamily="49" charset="-128"/>
                          <a:ea typeface="BIZ UDゴシック" panose="020B0400000000000000" pitchFamily="49" charset="-128"/>
                        </a:rPr>
                        <a:t>　　</a:t>
                      </a:r>
                    </a:p>
                    <a:p>
                      <a:r>
                        <a:rPr kumimoji="1" lang="ja-JP" altLang="en-US" sz="1000" b="1" dirty="0">
                          <a:latin typeface="BIZ UDゴシック" panose="020B0400000000000000" pitchFamily="49" charset="-128"/>
                          <a:ea typeface="BIZ UDゴシック" panose="020B0400000000000000" pitchFamily="49" charset="-128"/>
                        </a:rPr>
                        <a:t>定員</a:t>
                      </a:r>
                      <a:r>
                        <a:rPr kumimoji="1" lang="ja-JP" altLang="en-US" sz="1000" dirty="0">
                          <a:latin typeface="BIZ UDゴシック" panose="020B0400000000000000" pitchFamily="49" charset="-128"/>
                          <a:ea typeface="BIZ UDゴシック" panose="020B0400000000000000" pitchFamily="49" charset="-128"/>
                        </a:rPr>
                        <a:t>　　　</a:t>
                      </a:r>
                    </a:p>
                    <a:p>
                      <a:r>
                        <a:rPr kumimoji="1" lang="ja-JP" altLang="en-US" sz="1000" b="1" dirty="0">
                          <a:latin typeface="BIZ UDゴシック" panose="020B0400000000000000" pitchFamily="49" charset="-128"/>
                          <a:ea typeface="BIZ UDゴシック" panose="020B0400000000000000" pitchFamily="49" charset="-128"/>
                        </a:rPr>
                        <a:t>受講料</a:t>
                      </a:r>
                      <a:r>
                        <a:rPr kumimoji="1" lang="ja-JP" altLang="en-US" sz="1000" dirty="0">
                          <a:latin typeface="BIZ UDゴシック" panose="020B0400000000000000" pitchFamily="49" charset="-128"/>
                          <a:ea typeface="BIZ UDゴシック" panose="020B0400000000000000" pitchFamily="49" charset="-128"/>
                        </a:rPr>
                        <a:t>　　</a:t>
                      </a:r>
                      <a:endParaRPr kumimoji="1" lang="en-US" altLang="ja-JP" sz="1000" dirty="0">
                        <a:latin typeface="BIZ UDゴシック" panose="020B0400000000000000" pitchFamily="49" charset="-128"/>
                        <a:ea typeface="BIZ UDゴシック" panose="020B0400000000000000" pitchFamily="49" charset="-128"/>
                      </a:endParaRPr>
                    </a:p>
                    <a:p>
                      <a:r>
                        <a:rPr kumimoji="1" lang="ja-JP" altLang="en-US" sz="1000" b="1" dirty="0">
                          <a:latin typeface="BIZ UDゴシック" panose="020B0400000000000000" pitchFamily="49" charset="-128"/>
                          <a:ea typeface="BIZ UDゴシック" panose="020B0400000000000000" pitchFamily="49" charset="-128"/>
                        </a:rPr>
                        <a:t>申込方法</a:t>
                      </a:r>
                      <a:r>
                        <a:rPr kumimoji="1" lang="ja-JP" altLang="en-US" sz="1000" dirty="0">
                          <a:latin typeface="BIZ UDゴシック" panose="020B0400000000000000" pitchFamily="49" charset="-128"/>
                          <a:ea typeface="BIZ UDゴシック" panose="020B0400000000000000" pitchFamily="49" charset="-128"/>
                        </a:rPr>
                        <a:t>　口</a:t>
                      </a:r>
                    </a:p>
                    <a:p>
                      <a:r>
                        <a:rPr kumimoji="1" lang="ja-JP" altLang="en-US" sz="1000" b="1" dirty="0">
                          <a:latin typeface="BIZ UDゴシック" panose="020B0400000000000000" pitchFamily="49" charset="-128"/>
                          <a:ea typeface="BIZ UDゴシック" panose="020B0400000000000000" pitchFamily="49" charset="-128"/>
                        </a:rPr>
                        <a:t>申込期間</a:t>
                      </a:r>
                      <a:r>
                        <a:rPr kumimoji="1" lang="ja-JP" altLang="en-US" sz="1000" dirty="0">
                          <a:latin typeface="BIZ UDゴシック" panose="020B0400000000000000" pitchFamily="49" charset="-128"/>
                          <a:ea typeface="BIZ UDゴシック" panose="020B0400000000000000" pitchFamily="49" charset="-128"/>
                        </a:rPr>
                        <a:t>　　月　　日（　）　時　分以内～</a:t>
                      </a:r>
                      <a:endParaRPr kumimoji="1" lang="en-US" altLang="ja-JP" sz="1000" dirty="0">
                        <a:latin typeface="BIZ UDゴシック" panose="020B0400000000000000" pitchFamily="49" charset="-128"/>
                        <a:ea typeface="BIZ UDゴシック" panose="020B0400000000000000" pitchFamily="49" charset="-128"/>
                      </a:endParaRPr>
                    </a:p>
                  </a:txBody>
                  <a:tcPr>
                    <a:lnT w="12700" cap="flat" cmpd="sng" algn="ctr">
                      <a:solidFill>
                        <a:schemeClr val="accent2"/>
                      </a:solidFill>
                      <a:prstDash val="solid"/>
                      <a:round/>
                      <a:headEnd type="none" w="med" len="med"/>
                      <a:tailEnd type="none" w="med" len="med"/>
                    </a:lnT>
                    <a:noFill/>
                  </a:tcPr>
                </a:tc>
                <a:extLst>
                  <a:ext uri="{0D108BD9-81ED-4DB2-BD59-A6C34878D82A}">
                    <a16:rowId xmlns:a16="http://schemas.microsoft.com/office/drawing/2014/main" val="3355484195"/>
                  </a:ext>
                </a:extLst>
              </a:tr>
            </a:tbl>
          </a:graphicData>
        </a:graphic>
      </p:graphicFrame>
      <p:graphicFrame>
        <p:nvGraphicFramePr>
          <p:cNvPr id="57" name="表 56"/>
          <p:cNvGraphicFramePr>
            <a:graphicFrameLocks noGrp="1"/>
          </p:cNvGraphicFramePr>
          <p:nvPr>
            <p:extLst>
              <p:ext uri="{D42A27DB-BD31-4B8C-83A1-F6EECF244321}">
                <p14:modId xmlns:p14="http://schemas.microsoft.com/office/powerpoint/2010/main" val="3940111333"/>
              </p:ext>
            </p:extLst>
          </p:nvPr>
        </p:nvGraphicFramePr>
        <p:xfrm>
          <a:off x="8255965" y="773929"/>
          <a:ext cx="2977200" cy="10295437"/>
        </p:xfrm>
        <a:graphic>
          <a:graphicData uri="http://schemas.openxmlformats.org/drawingml/2006/table">
            <a:tbl>
              <a:tblPr firstRow="1" bandRow="1">
                <a:tableStyleId>{5C22544A-7EE6-4342-B048-85BDC9FD1C3A}</a:tableStyleId>
              </a:tblPr>
              <a:tblGrid>
                <a:gridCol w="2977200">
                  <a:extLst>
                    <a:ext uri="{9D8B030D-6E8A-4147-A177-3AD203B41FA5}">
                      <a16:colId xmlns:a16="http://schemas.microsoft.com/office/drawing/2014/main" val="564963969"/>
                    </a:ext>
                  </a:extLst>
                </a:gridCol>
              </a:tblGrid>
              <a:tr h="432617">
                <a:tc>
                  <a:txBody>
                    <a:bodyPr/>
                    <a:lstStyle/>
                    <a:p>
                      <a:pPr>
                        <a:lnSpc>
                          <a:spcPct val="100000"/>
                        </a:lnSpc>
                      </a:pPr>
                      <a:r>
                        <a:rPr kumimoji="1" lang="ja-JP" altLang="en-US" sz="1300" dirty="0">
                          <a:solidFill>
                            <a:schemeClr val="tx1"/>
                          </a:solidFill>
                          <a:latin typeface="BIZ UDゴシック" panose="020B0400000000000000" pitchFamily="49" charset="-128"/>
                          <a:ea typeface="BIZ UDゴシック" panose="020B0400000000000000" pitchFamily="49" charset="-128"/>
                        </a:rPr>
                        <a:t>広報原稿の書き方講座</a:t>
                      </a:r>
                    </a:p>
                  </a:txBody>
                  <a:tcPr anchor="ctr">
                    <a:lnL w="762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62651816"/>
                  </a:ext>
                </a:extLst>
              </a:tr>
              <a:tr h="1312565">
                <a:tc>
                  <a:txBody>
                    <a:bodyPr/>
                    <a:lstStyle/>
                    <a:p>
                      <a:pPr algn="l">
                        <a:lnSpc>
                          <a:spcPct val="130000"/>
                        </a:lnSpc>
                        <a:spcAft>
                          <a:spcPts val="0"/>
                        </a:spcAft>
                      </a:pPr>
                      <a:r>
                        <a:rPr lang="en-US" altLang="ja-JP" sz="1000" u="sng"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altLang="en-US" sz="1000" u="sng"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原則、導入文は記載しない。</a:t>
                      </a:r>
                      <a:endParaRPr lang="en-US" altLang="ja-JP" sz="1000" u="sng"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endParaRPr>
                    </a:p>
                    <a:p>
                      <a:pPr algn="l">
                        <a:lnSpc>
                          <a:spcPct val="130000"/>
                        </a:lnSpc>
                        <a:spcAft>
                          <a:spcPts val="0"/>
                        </a:spcAft>
                      </a:pPr>
                      <a:r>
                        <a:rPr lang="ja-JP" altLang="en-US"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導入文は項目で書くことができないような内容や、記載がないと記事として成り立たない場合のみ記載してください</a:t>
                      </a: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a:t>
                      </a:r>
                      <a:endParaRPr lang="en-US" alt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endParaRPr>
                    </a:p>
                    <a:p>
                      <a:pPr algn="l">
                        <a:lnSpc>
                          <a:spcPct val="130000"/>
                        </a:lnSpc>
                        <a:spcAft>
                          <a:spcPts val="0"/>
                        </a:spcAft>
                      </a:pPr>
                      <a:r>
                        <a:rPr 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日時</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〇月〇日</a:t>
                      </a:r>
                      <a:r>
                        <a:rPr lang="en-US" alt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〇</a:t>
                      </a:r>
                      <a:r>
                        <a:rPr lang="en-US" alt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〇時〇分～〇時</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en-US"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24</a:t>
                      </a: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時間表記。受付時間、開場時間は掲載しない。</a:t>
                      </a:r>
                      <a:endParaRPr lang="en-US" alt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endParaRPr>
                    </a:p>
                    <a:p>
                      <a:pPr algn="l">
                        <a:lnSpc>
                          <a:spcPct val="130000"/>
                        </a:lnSpc>
                        <a:spcAft>
                          <a:spcPts val="0"/>
                        </a:spcAft>
                      </a:pPr>
                      <a:r>
                        <a:rPr lang="ja-JP" altLang="en-US"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項目名は、期日が１日の場合は、「日時」、複数日の場合は「期日・時間」または「期間・時間」に分ける。</a:t>
                      </a:r>
                      <a:endParaRPr 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場所</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市役所４階第１会議室</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a:t>
                      </a: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市役所以外の会場は部屋名、階層は掲載しない。</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en-US" alt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例</a:t>
                      </a:r>
                      <a:r>
                        <a:rPr lang="en-US" alt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総合会館、文化創造センター・アーラ</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内容</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広報原稿の書き方やコツ、注意事項など</a:t>
                      </a:r>
                      <a:endParaRPr lang="en-US" alt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endParaRPr>
                    </a:p>
                    <a:p>
                      <a:pPr algn="l">
                        <a:lnSpc>
                          <a:spcPts val="500"/>
                        </a:lnSpc>
                        <a:spcAft>
                          <a:spcPts val="0"/>
                        </a:spcAft>
                      </a:pPr>
                      <a:r>
                        <a:rPr lang="en-US" altLang="ja-JP" sz="5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a:t>
                      </a:r>
                      <a:r>
                        <a:rPr lang="ja-JP" altLang="en-US" sz="5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かに　　 　　　</a:t>
                      </a:r>
                      <a:r>
                        <a:rPr lang="ja-JP" altLang="en-US" sz="500" b="1" kern="1200" dirty="0" err="1">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こ</a:t>
                      </a:r>
                      <a:endParaRPr lang="en-US" altLang="ja-JP" sz="5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endParaRPr>
                    </a:p>
                    <a:p>
                      <a:pPr algn="l">
                        <a:lnSpc>
                          <a:spcPct val="130000"/>
                        </a:lnSpc>
                        <a:spcAft>
                          <a:spcPts val="0"/>
                        </a:spcAft>
                      </a:pPr>
                      <a:r>
                        <a:rPr 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講師</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可児すき子さん</a:t>
                      </a:r>
                      <a:r>
                        <a:rPr lang="en-US" alt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可児市広報アドバザー</a:t>
                      </a:r>
                      <a:r>
                        <a:rPr lang="en-US" alt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肩書は必須。肩書の記載は原則１つまで。</a:t>
                      </a:r>
                      <a:endParaRPr lang="en-US" alt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endParaRPr>
                    </a:p>
                    <a:p>
                      <a:pPr algn="l">
                        <a:lnSpc>
                          <a:spcPct val="130000"/>
                        </a:lnSpc>
                        <a:spcAft>
                          <a:spcPts val="0"/>
                        </a:spcAft>
                      </a:pPr>
                      <a:r>
                        <a:rPr lang="ja-JP" altLang="en-US"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ふりがなを必ず振ってください。</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en-US" altLang="ja-JP" sz="1000" b="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altLang="en-US" sz="1000" b="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ルビ機能がないため、フォントサイズ５</a:t>
                      </a:r>
                      <a:r>
                        <a:rPr lang="en-US" altLang="ja-JP" sz="1000" b="0" kern="1200" dirty="0" err="1">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pt</a:t>
                      </a:r>
                      <a:r>
                        <a:rPr lang="ja-JP" altLang="en-US" sz="1000" b="0" kern="1200" dirty="0" err="1">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altLang="en-US" sz="1000" b="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行</a:t>
                      </a:r>
                      <a:endParaRPr lang="en-US" altLang="ja-JP" sz="1000" b="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endParaRPr>
                    </a:p>
                    <a:p>
                      <a:pPr algn="l">
                        <a:lnSpc>
                          <a:spcPct val="130000"/>
                        </a:lnSpc>
                        <a:spcAft>
                          <a:spcPts val="0"/>
                        </a:spcAft>
                      </a:pPr>
                      <a:r>
                        <a:rPr lang="ja-JP" altLang="en-US" sz="1000" b="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　間５</a:t>
                      </a:r>
                      <a:r>
                        <a:rPr lang="en-US" altLang="ja-JP" sz="1000" b="0" kern="1200" dirty="0" err="1">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pt</a:t>
                      </a:r>
                      <a:r>
                        <a:rPr lang="ja-JP" altLang="en-US" sz="1000" b="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で上記例のように入れて下さい。</a:t>
                      </a:r>
                      <a:endParaRPr lang="en-US" altLang="ja-JP" sz="1000" b="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endParaRPr>
                    </a:p>
                    <a:p>
                      <a:pPr algn="l">
                        <a:lnSpc>
                          <a:spcPct val="130000"/>
                        </a:lnSpc>
                        <a:spcAft>
                          <a:spcPts val="0"/>
                        </a:spcAft>
                      </a:pPr>
                      <a:r>
                        <a:rPr lang="ja-JP" altLang="en-US" sz="1000" b="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　コピーして利用できるものが右欄にあります。</a:t>
                      </a:r>
                      <a:endParaRPr lang="en-US" altLang="ja-JP" sz="1000" b="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endParaRPr>
                    </a:p>
                    <a:p>
                      <a:pPr algn="l">
                        <a:lnSpc>
                          <a:spcPct val="130000"/>
                        </a:lnSpc>
                        <a:spcAft>
                          <a:spcPts val="0"/>
                        </a:spcAft>
                      </a:pPr>
                      <a:r>
                        <a:rPr 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対象者</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小学生以上</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定員</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a:t>
                      </a:r>
                      <a:r>
                        <a:rPr lang="en-US"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30</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人</a:t>
                      </a:r>
                      <a:r>
                        <a:rPr lang="en-US" alt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先着順</a:t>
                      </a:r>
                      <a:r>
                        <a:rPr lang="en-US" alt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altLang="en-US"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申込みが必要なときは、</a:t>
                      </a: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抽選</a:t>
                      </a:r>
                      <a:r>
                        <a:rPr lang="ja-JP" altLang="en-US"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または</a:t>
                      </a: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先着順</a:t>
                      </a:r>
                      <a:r>
                        <a:rPr lang="ja-JP" altLang="en-US"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の記載必須</a:t>
                      </a: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受講料</a:t>
                      </a:r>
                      <a:r>
                        <a:rPr lang="en-US" alt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参加費</a:t>
                      </a:r>
                      <a:r>
                        <a:rPr lang="en-US" alt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大人〇〇円、子ども□□円</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申込方法</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氏名、住所、電話番号を申込フォーム</a:t>
                      </a:r>
                      <a:endParaRPr lang="en-US" alt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endParaRPr>
                    </a:p>
                    <a:p>
                      <a:pPr algn="l">
                        <a:lnSpc>
                          <a:spcPct val="130000"/>
                        </a:lnSpc>
                        <a:spcAft>
                          <a:spcPts val="0"/>
                        </a:spcAft>
                      </a:pPr>
                      <a:r>
                        <a:rPr lang="ja-JP" altLang="en-US"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または電話</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申込</a:t>
                      </a:r>
                      <a:r>
                        <a:rPr lang="ja-JP" altLang="en-US"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期間</a:t>
                      </a:r>
                      <a:r>
                        <a:rPr lang="en-US" alt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altLang="en-US"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開始、締切</a:t>
                      </a:r>
                      <a:r>
                        <a:rPr lang="en-US" alt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〇月</a:t>
                      </a:r>
                      <a:r>
                        <a:rPr lang="ja-JP" sz="1000" kern="1200" dirty="0">
                          <a:solidFill>
                            <a:srgbClr val="000000"/>
                          </a:solidFill>
                          <a:effectLst/>
                          <a:latin typeface="BIZ UDゴシック" panose="020B0400000000000000" pitchFamily="49" charset="-128"/>
                          <a:ea typeface="BIZ UDゴシック" panose="020B0400000000000000" pitchFamily="49" charset="-128"/>
                          <a:cs typeface="ＭＳ 明朝" panose="02020609040205080304" pitchFamily="17" charset="-128"/>
                        </a:rPr>
                        <a:t>✕</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日</a:t>
                      </a:r>
                      <a:r>
                        <a:rPr lang="en-US" alt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en-US" alt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先着順の場合は開始日</a:t>
                      </a:r>
                      <a:r>
                        <a:rPr lang="en-US" alt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月の中旬以降</a:t>
                      </a:r>
                      <a:r>
                        <a:rPr lang="en-US" alt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err="1">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a:t>
                      </a: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抽選の場合は締切日が必須。</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※託児を希望する場合は事前に連絡してください。</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ct val="130000"/>
                        </a:lnSpc>
                        <a:spcAft>
                          <a:spcPts val="0"/>
                        </a:spcAft>
                      </a:pPr>
                      <a:r>
                        <a:rPr 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※は原則１つまで。無しが理想。</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r>
                        <a:rPr lang="ja-JP" sz="1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市ＨＰまたは</a:t>
                      </a:r>
                      <a:r>
                        <a:rPr lang="en-US" sz="1000" b="1" kern="100" dirty="0" err="1">
                          <a:effectLst/>
                          <a:latin typeface="BIZ UDゴシック" panose="020B0400000000000000" pitchFamily="49" charset="-128"/>
                          <a:ea typeface="BIZ UDゴシック" panose="020B0400000000000000" pitchFamily="49" charset="-128"/>
                          <a:cs typeface="Times New Roman" panose="02020603050405020304" pitchFamily="18" charset="0"/>
                        </a:rPr>
                        <a:t>LoGo</a:t>
                      </a:r>
                      <a:r>
                        <a:rPr lang="ja-JP" sz="1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フォームのＵＲＬ</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just">
                        <a:spcAft>
                          <a:spcPts val="0"/>
                        </a:spcAft>
                      </a:pPr>
                      <a:r>
                        <a:rPr lang="en-US"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https://</a:t>
                      </a:r>
                      <a:r>
                        <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〇〇〇〇〇 </a:t>
                      </a:r>
                    </a:p>
                    <a:p>
                      <a:pPr marL="127000" indent="-127000" algn="just">
                        <a:spcAft>
                          <a:spcPts val="0"/>
                        </a:spcAft>
                      </a:pPr>
                      <a:r>
                        <a:rPr 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※「詳細を市ＨＰに掲載する」「申請書が市ＨＰでダウンロードできる」「</a:t>
                      </a:r>
                      <a:r>
                        <a:rPr lang="en-US" sz="1000" kern="100" dirty="0" err="1">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LoGo</a:t>
                      </a:r>
                      <a:r>
                        <a:rPr 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フォームで募集する」などの場合は記入。ＱＲコードの掲載は原則１つまで</a:t>
                      </a:r>
                      <a:r>
                        <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記事の対象者が、ＱＲコードを読み取れる対象か考慮すること</a:t>
                      </a:r>
                      <a:r>
                        <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sz="1000" kern="100" dirty="0" err="1">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r>
                        <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※QR</a:t>
                      </a:r>
                      <a:r>
                        <a:rPr lang="ja-JP" altLang="en-US"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コードは</a:t>
                      </a:r>
                      <a:r>
                        <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jpeg</a:t>
                      </a:r>
                      <a:r>
                        <a:rPr lang="ja-JP" altLang="en-US"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や</a:t>
                      </a:r>
                      <a:r>
                        <a:rPr lang="en-US" altLang="ja-JP" sz="1000" kern="100" dirty="0" err="1">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png</a:t>
                      </a:r>
                      <a:r>
                        <a:rPr lang="ja-JP" altLang="en-US"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ファイルを別添またはこの様式に</a:t>
                      </a:r>
                      <a:r>
                        <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URL</a:t>
                      </a:r>
                      <a:r>
                        <a:rPr lang="ja-JP" altLang="en-US"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を入力。</a:t>
                      </a: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marR="0" lvl="0" indent="-127000" algn="just" defTabSz="1425550" rtl="0" eaLnBrk="1" fontAlgn="auto" latinLnBrk="0" hangingPunct="1">
                        <a:lnSpc>
                          <a:spcPct val="100000"/>
                        </a:lnSpc>
                        <a:spcBef>
                          <a:spcPts val="0"/>
                        </a:spcBef>
                        <a:spcAft>
                          <a:spcPts val="0"/>
                        </a:spcAft>
                        <a:buClrTx/>
                        <a:buSzTx/>
                        <a:buFontTx/>
                        <a:buNone/>
                        <a:tabLst/>
                        <a:defRPr/>
                      </a:pPr>
                      <a:r>
                        <a:rPr lang="ja-JP" alt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問</a:t>
                      </a:r>
                      <a:r>
                        <a:rPr lang="ja-JP" altLang="ja-JP"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広報情報課</a:t>
                      </a:r>
                      <a:r>
                        <a:rPr lang="ja-JP" altLang="en-US" sz="100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　</a:t>
                      </a:r>
                      <a:r>
                        <a:rPr lang="ja-JP" altLang="ja-JP" sz="1000" b="1"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内</a:t>
                      </a:r>
                      <a:r>
                        <a:rPr lang="en-US" altLang="ja-JP" sz="1000" b="0" kern="1200" dirty="0">
                          <a:solidFill>
                            <a:srgbClr val="000000"/>
                          </a:solidFill>
                          <a:effectLst/>
                          <a:latin typeface="BIZ UDゴシック" panose="020B0400000000000000" pitchFamily="49" charset="-128"/>
                          <a:ea typeface="BIZ UDゴシック" panose="020B0400000000000000" pitchFamily="49" charset="-128"/>
                          <a:cs typeface="Arial" panose="020B0604020202020204" pitchFamily="34" charset="0"/>
                        </a:rPr>
                        <a:t>3323</a:t>
                      </a: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marR="0" lvl="0" indent="-127000" algn="just" defTabSz="1425550" rtl="0" eaLnBrk="1" fontAlgn="auto" latinLnBrk="0" hangingPunct="1">
                        <a:lnSpc>
                          <a:spcPct val="100000"/>
                        </a:lnSpc>
                        <a:spcBef>
                          <a:spcPts val="0"/>
                        </a:spcBef>
                        <a:spcAft>
                          <a:spcPts val="0"/>
                        </a:spcAft>
                        <a:buClrTx/>
                        <a:buSzTx/>
                        <a:buFontTx/>
                        <a:buNone/>
                        <a:tabLst/>
                        <a:defRPr/>
                      </a:pPr>
                      <a:r>
                        <a:rPr lang="ja-JP" alt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市役所以外の機関・団体の場合は「□□会の〇</a:t>
                      </a:r>
                      <a:r>
                        <a:rPr lang="ja-JP" altLang="en-US"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〇</a:t>
                      </a:r>
                      <a:endParaRPr lang="en-US" alt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endParaRPr>
                    </a:p>
                    <a:p>
                      <a:pPr marL="127000" marR="0" lvl="0" indent="-127000" algn="just" defTabSz="1425550" rtl="0" eaLnBrk="1" fontAlgn="auto" latinLnBrk="0" hangingPunct="1">
                        <a:lnSpc>
                          <a:spcPct val="100000"/>
                        </a:lnSpc>
                        <a:spcBef>
                          <a:spcPts val="0"/>
                        </a:spcBef>
                        <a:spcAft>
                          <a:spcPts val="0"/>
                        </a:spcAft>
                        <a:buClrTx/>
                        <a:buSzTx/>
                        <a:buFontTx/>
                        <a:buNone/>
                        <a:tabLst/>
                        <a:defRPr/>
                      </a:pPr>
                      <a:r>
                        <a:rPr lang="ja-JP" alt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さん」と電話番号を記入。</a:t>
                      </a:r>
                      <a:r>
                        <a:rPr lang="ja-JP" altLang="en-US"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内線は</a:t>
                      </a:r>
                      <a:r>
                        <a:rPr lang="en-US" altLang="ja-JP"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1</a:t>
                      </a:r>
                      <a:r>
                        <a:rPr lang="ja-JP" altLang="en-US" sz="1000" kern="1200" dirty="0">
                          <a:solidFill>
                            <a:srgbClr val="FF0000"/>
                          </a:solidFill>
                          <a:effectLst/>
                          <a:latin typeface="BIZ UDゴシック" panose="020B0400000000000000" pitchFamily="49" charset="-128"/>
                          <a:ea typeface="BIZ UDゴシック" panose="020B0400000000000000" pitchFamily="49" charset="-128"/>
                          <a:cs typeface="Arial" panose="020B0604020202020204" pitchFamily="34" charset="0"/>
                        </a:rPr>
                        <a:t>つ。</a:t>
                      </a:r>
                      <a:endParaRPr lang="ja-JP" alt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en-US" altLang="ja-JP" sz="10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127000" algn="just">
                        <a:spcAft>
                          <a:spcPts val="0"/>
                        </a:spcAft>
                      </a:pP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0170" marR="90170" marT="0" marB="0">
                    <a:lnT w="12700" cap="flat" cmpd="sng" algn="ctr">
                      <a:solidFill>
                        <a:schemeClr val="accent2"/>
                      </a:solidFill>
                      <a:prstDash val="solid"/>
                      <a:round/>
                      <a:headEnd type="none" w="med" len="med"/>
                      <a:tailEnd type="none" w="med" len="med"/>
                    </a:lnT>
                    <a:noFill/>
                  </a:tcPr>
                </a:tc>
                <a:extLst>
                  <a:ext uri="{0D108BD9-81ED-4DB2-BD59-A6C34878D82A}">
                    <a16:rowId xmlns:a16="http://schemas.microsoft.com/office/drawing/2014/main" val="3355484195"/>
                  </a:ext>
                </a:extLst>
              </a:tr>
            </a:tbl>
          </a:graphicData>
        </a:graphic>
      </p:graphicFrame>
      <p:graphicFrame>
        <p:nvGraphicFramePr>
          <p:cNvPr id="2" name="表 1"/>
          <p:cNvGraphicFramePr>
            <a:graphicFrameLocks noGrp="1"/>
          </p:cNvGraphicFramePr>
          <p:nvPr>
            <p:extLst>
              <p:ext uri="{D42A27DB-BD31-4B8C-83A1-F6EECF244321}">
                <p14:modId xmlns:p14="http://schemas.microsoft.com/office/powerpoint/2010/main" val="503124456"/>
              </p:ext>
            </p:extLst>
          </p:nvPr>
        </p:nvGraphicFramePr>
        <p:xfrm>
          <a:off x="574817" y="804707"/>
          <a:ext cx="6732258" cy="2915004"/>
        </p:xfrm>
        <a:graphic>
          <a:graphicData uri="http://schemas.openxmlformats.org/drawingml/2006/table">
            <a:tbl>
              <a:tblPr firstRow="1" bandRow="1">
                <a:tableStyleId>{5C22544A-7EE6-4342-B048-85BDC9FD1C3A}</a:tableStyleId>
              </a:tblPr>
              <a:tblGrid>
                <a:gridCol w="1253983">
                  <a:extLst>
                    <a:ext uri="{9D8B030D-6E8A-4147-A177-3AD203B41FA5}">
                      <a16:colId xmlns:a16="http://schemas.microsoft.com/office/drawing/2014/main" val="1214031200"/>
                    </a:ext>
                  </a:extLst>
                </a:gridCol>
                <a:gridCol w="2024380">
                  <a:extLst>
                    <a:ext uri="{9D8B030D-6E8A-4147-A177-3AD203B41FA5}">
                      <a16:colId xmlns:a16="http://schemas.microsoft.com/office/drawing/2014/main" val="1391155290"/>
                    </a:ext>
                  </a:extLst>
                </a:gridCol>
                <a:gridCol w="1308861">
                  <a:extLst>
                    <a:ext uri="{9D8B030D-6E8A-4147-A177-3AD203B41FA5}">
                      <a16:colId xmlns:a16="http://schemas.microsoft.com/office/drawing/2014/main" val="2295973542"/>
                    </a:ext>
                  </a:extLst>
                </a:gridCol>
                <a:gridCol w="1421892">
                  <a:extLst>
                    <a:ext uri="{9D8B030D-6E8A-4147-A177-3AD203B41FA5}">
                      <a16:colId xmlns:a16="http://schemas.microsoft.com/office/drawing/2014/main" val="4000498202"/>
                    </a:ext>
                  </a:extLst>
                </a:gridCol>
                <a:gridCol w="723142">
                  <a:extLst>
                    <a:ext uri="{9D8B030D-6E8A-4147-A177-3AD203B41FA5}">
                      <a16:colId xmlns:a16="http://schemas.microsoft.com/office/drawing/2014/main" val="2356497451"/>
                    </a:ext>
                  </a:extLst>
                </a:gridCol>
              </a:tblGrid>
              <a:tr h="485834">
                <a:tc>
                  <a:txBody>
                    <a:bodyPr/>
                    <a:lstStyle/>
                    <a:p>
                      <a:pPr algn="dist"/>
                      <a:r>
                        <a:rPr kumimoji="1" lang="ja-JP" altLang="en-US" sz="1200" b="0" dirty="0">
                          <a:solidFill>
                            <a:schemeClr val="tx1"/>
                          </a:solidFill>
                          <a:latin typeface="BIZ UDゴシック" panose="020B0400000000000000" pitchFamily="49" charset="-128"/>
                          <a:ea typeface="BIZ UDゴシック" panose="020B0400000000000000" pitchFamily="49" charset="-128"/>
                        </a:rPr>
                        <a:t>表題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pPr algn="l"/>
                      <a:r>
                        <a:rPr kumimoji="1" lang="ja-JP" altLang="ja-JP" sz="1400" b="1" kern="1200" dirty="0">
                          <a:solidFill>
                            <a:schemeClr val="lt1"/>
                          </a:solidFill>
                          <a:effectLst/>
                          <a:latin typeface="+mn-lt"/>
                          <a:ea typeface="+mn-ea"/>
                          <a:cs typeface="+mn-cs"/>
                        </a:rPr>
                        <a:t>レ習会受講者募集</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43873126"/>
                  </a:ext>
                </a:extLst>
              </a:tr>
              <a:tr h="485834">
                <a:tc>
                  <a:txBody>
                    <a:bodyPr/>
                    <a:lstStyle/>
                    <a:p>
                      <a:pPr algn="dist"/>
                      <a:r>
                        <a:rPr kumimoji="1" lang="ja-JP" altLang="en-US" sz="1200" dirty="0">
                          <a:latin typeface="BIZ UDゴシック" panose="020B0400000000000000" pitchFamily="49" charset="-128"/>
                          <a:ea typeface="BIZ UDゴシック" panose="020B0400000000000000" pitchFamily="49" charset="-128"/>
                        </a:rPr>
                        <a:t>掲載希望月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dirty="0">
                          <a:latin typeface="BIZ UDゴシック" panose="020B0400000000000000" pitchFamily="49" charset="-128"/>
                          <a:ea typeface="BIZ UDゴシック" panose="020B0400000000000000" pitchFamily="49" charset="-128"/>
                        </a:rPr>
                        <a:t>　　　　　　　月号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dist"/>
                      <a:r>
                        <a:rPr kumimoji="1" lang="ja-JP" altLang="en-US" sz="1200" dirty="0">
                          <a:latin typeface="BIZ UDゴシック" panose="020B0400000000000000" pitchFamily="49" charset="-128"/>
                          <a:ea typeface="BIZ UDゴシック" panose="020B0400000000000000" pitchFamily="49" charset="-128"/>
                        </a:rPr>
                        <a:t>前回の掲載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a:r>
                        <a:rPr kumimoji="1" lang="ja-JP" altLang="en-US" sz="1400" dirty="0">
                          <a:latin typeface="BIZ UDゴシック" panose="020B0400000000000000" pitchFamily="49" charset="-128"/>
                          <a:ea typeface="BIZ UDゴシック" panose="020B0400000000000000" pitchFamily="49" charset="-128"/>
                        </a:rPr>
                        <a:t>　　</a:t>
                      </a:r>
                      <a:r>
                        <a:rPr kumimoji="1" lang="ja-JP" altLang="en-US" sz="1200" dirty="0">
                          <a:latin typeface="BIZ UDゴシック" panose="020B0400000000000000" pitchFamily="49" charset="-128"/>
                          <a:ea typeface="BIZ UDゴシック" panose="020B0400000000000000" pitchFamily="49" charset="-128"/>
                        </a:rPr>
                        <a:t>年　　月号　ページ</a:t>
                      </a:r>
                      <a:endParaRPr kumimoji="1" lang="en-US" altLang="ja-JP" sz="1200" dirty="0">
                        <a:latin typeface="BIZ UDゴシック" panose="020B0400000000000000" pitchFamily="49" charset="-128"/>
                        <a:ea typeface="BIZ UDゴシック" panose="020B0400000000000000" pitchFamily="49" charset="-128"/>
                      </a:endParaRPr>
                    </a:p>
                    <a:p>
                      <a:pPr algn="dist"/>
                      <a:r>
                        <a:rPr kumimoji="1" lang="en-US" altLang="ja-JP" sz="900" dirty="0">
                          <a:solidFill>
                            <a:srgbClr val="FF0000"/>
                          </a:solidFill>
                          <a:latin typeface="BIZ UDゴシック" panose="020B0400000000000000" pitchFamily="49" charset="-128"/>
                          <a:ea typeface="BIZ UDゴシック" panose="020B0400000000000000" pitchFamily="49" charset="-128"/>
                        </a:rPr>
                        <a:t>※</a:t>
                      </a:r>
                      <a:r>
                        <a:rPr kumimoji="1" lang="ja-JP" altLang="en-US" sz="900" dirty="0">
                          <a:solidFill>
                            <a:srgbClr val="FF0000"/>
                          </a:solidFill>
                          <a:latin typeface="BIZ UDゴシック" panose="020B0400000000000000" pitchFamily="49" charset="-128"/>
                          <a:ea typeface="BIZ UDゴシック" panose="020B0400000000000000" pitchFamily="49" charset="-128"/>
                        </a:rPr>
                        <a:t>必須。類似の記事の場合も記入。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970839991"/>
                  </a:ext>
                </a:extLst>
              </a:tr>
              <a:tr h="485834">
                <a:tc>
                  <a:txBody>
                    <a:bodyPr/>
                    <a:lstStyle/>
                    <a:p>
                      <a:pPr algn="dist"/>
                      <a:r>
                        <a:rPr kumimoji="1" lang="ja-JP" altLang="en-US" sz="1200" dirty="0">
                          <a:latin typeface="BIZ UDゴシック" panose="020B0400000000000000" pitchFamily="49" charset="-128"/>
                          <a:ea typeface="BIZ UDゴシック" panose="020B0400000000000000" pitchFamily="49" charset="-128"/>
                        </a:rPr>
                        <a:t>ターゲット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100" dirty="0">
                          <a:latin typeface="BIZ UDゴシック" panose="020B0400000000000000" pitchFamily="49" charset="-128"/>
                          <a:ea typeface="BIZ UDゴシック" panose="020B0400000000000000" pitchFamily="49" charset="-128"/>
                        </a:rPr>
                        <a:t>高校生以上成人男女</a:t>
                      </a:r>
                      <a:endParaRPr kumimoji="1" lang="en-US" altLang="ja-JP" sz="1100" dirty="0">
                        <a:latin typeface="BIZ UDゴシック" panose="020B0400000000000000" pitchFamily="49" charset="-128"/>
                        <a:ea typeface="BIZ UDゴシック" panose="020B0400000000000000" pitchFamily="49" charset="-128"/>
                      </a:endParaRPr>
                    </a:p>
                    <a:p>
                      <a:pPr algn="l"/>
                      <a:r>
                        <a:rPr kumimoji="1" lang="en-US" altLang="ja-JP" sz="900" dirty="0">
                          <a:latin typeface="BIZ UDゴシック" panose="020B0400000000000000" pitchFamily="49" charset="-128"/>
                          <a:ea typeface="BIZ UDゴシック" panose="020B0400000000000000" pitchFamily="49" charset="-128"/>
                        </a:rPr>
                        <a:t>(</a:t>
                      </a:r>
                      <a:r>
                        <a:rPr kumimoji="1" lang="ja-JP" altLang="en-US" sz="900" dirty="0">
                          <a:latin typeface="BIZ UDゴシック" panose="020B0400000000000000" pitchFamily="49" charset="-128"/>
                          <a:ea typeface="BIZ UDゴシック" panose="020B0400000000000000" pitchFamily="49" charset="-128"/>
                        </a:rPr>
                        <a:t>年代・性別など、具体的に</a:t>
                      </a:r>
                      <a:r>
                        <a:rPr kumimoji="1" lang="en-US" altLang="ja-JP" sz="900" dirty="0">
                          <a:latin typeface="BIZ UDゴシック" panose="020B0400000000000000" pitchFamily="49" charset="-128"/>
                          <a:ea typeface="BIZ UDゴシック" panose="020B0400000000000000" pitchFamily="49" charset="-128"/>
                        </a:rPr>
                        <a:t>)</a:t>
                      </a:r>
                      <a:endParaRPr kumimoji="1" lang="ja-JP" altLang="en-US" sz="9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sz="160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dist"/>
                      <a:r>
                        <a:rPr kumimoji="1" lang="ja-JP" altLang="en-US" sz="900" dirty="0">
                          <a:latin typeface="BIZ UDゴシック" panose="020B0400000000000000" pitchFamily="49" charset="-128"/>
                          <a:ea typeface="BIZ UDゴシック" panose="020B0400000000000000" pitchFamily="49" charset="-128"/>
                        </a:rPr>
                        <a:t>前回の広報かにを</a:t>
                      </a:r>
                      <a:endParaRPr kumimoji="1" lang="en-US" altLang="ja-JP" sz="900" dirty="0">
                        <a:latin typeface="BIZ UDゴシック" panose="020B0400000000000000" pitchFamily="49" charset="-128"/>
                        <a:ea typeface="BIZ UDゴシック" panose="020B0400000000000000" pitchFamily="49" charset="-128"/>
                      </a:endParaRPr>
                    </a:p>
                    <a:p>
                      <a:pPr algn="dist"/>
                      <a:r>
                        <a:rPr kumimoji="1" lang="ja-JP" altLang="en-US" sz="900" dirty="0">
                          <a:latin typeface="BIZ UDゴシック" panose="020B0400000000000000" pitchFamily="49" charset="-128"/>
                          <a:ea typeface="BIZ UDゴシック" panose="020B0400000000000000" pitchFamily="49" charset="-128"/>
                        </a:rPr>
                        <a:t>引用して作成したか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latin typeface="BIZ UDゴシック" panose="020B0400000000000000" pitchFamily="49" charset="-128"/>
                          <a:ea typeface="BIZ UDゴシック" panose="020B0400000000000000" pitchFamily="49" charset="-128"/>
                        </a:rPr>
                        <a:t>はい</a:t>
                      </a:r>
                      <a:endParaRPr kumimoji="1" lang="en-US" altLang="ja-JP" sz="1200" dirty="0">
                        <a:latin typeface="BIZ UDゴシック" panose="020B0400000000000000" pitchFamily="49" charset="-128"/>
                        <a:ea typeface="BIZ UDゴシック" panose="020B0400000000000000" pitchFamily="49" charset="-128"/>
                      </a:endParaRPr>
                    </a:p>
                    <a:p>
                      <a:r>
                        <a:rPr kumimoji="1" lang="ja-JP" altLang="en-US" sz="1200" dirty="0">
                          <a:latin typeface="BIZ UDゴシック" panose="020B0400000000000000" pitchFamily="49" charset="-128"/>
                          <a:ea typeface="BIZ UDゴシック" panose="020B0400000000000000" pitchFamily="49" charset="-128"/>
                        </a:rPr>
                        <a:t>いいえ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3382300"/>
                  </a:ext>
                </a:extLst>
              </a:tr>
              <a:tr h="485834">
                <a:tc>
                  <a:txBody>
                    <a:bodyPr/>
                    <a:lstStyle/>
                    <a:p>
                      <a:pPr algn="dist"/>
                      <a:r>
                        <a:rPr kumimoji="1" lang="ja-JP" altLang="en-US" sz="1200" dirty="0">
                          <a:latin typeface="BIZ UDゴシック" panose="020B0400000000000000" pitchFamily="49" charset="-128"/>
                          <a:ea typeface="BIZ UDゴシック" panose="020B0400000000000000" pitchFamily="49" charset="-128"/>
                        </a:rPr>
                        <a:t>担当部署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dirty="0">
                          <a:latin typeface="BIZ UDゴシック" panose="020B0400000000000000" pitchFamily="49" charset="-128"/>
                          <a:ea typeface="BIZ UDゴシック" panose="020B0400000000000000" pitchFamily="49" charset="-128"/>
                        </a:rPr>
                        <a:t>文化スポーツ</a:t>
                      </a:r>
                      <a:r>
                        <a:rPr kumimoji="1" lang="zh-TW" altLang="en-US" sz="1200" dirty="0">
                          <a:latin typeface="BIZ UDゴシック" panose="020B0400000000000000" pitchFamily="49" charset="-128"/>
                          <a:ea typeface="BIZ UDゴシック" panose="020B0400000000000000" pitchFamily="49" charset="-128"/>
                        </a:rPr>
                        <a:t>課</a:t>
                      </a:r>
                      <a:r>
                        <a:rPr kumimoji="1" lang="ja-JP" altLang="en-US" sz="1200" dirty="0">
                          <a:latin typeface="BIZ UDゴシック" panose="020B0400000000000000" pitchFamily="49" charset="-128"/>
                          <a:ea typeface="BIZ UDゴシック" panose="020B0400000000000000" pitchFamily="49" charset="-128"/>
                        </a:rPr>
                        <a:t>スポーツ</a:t>
                      </a:r>
                      <a:r>
                        <a:rPr kumimoji="1" lang="zh-TW" altLang="en-US" sz="1200" dirty="0">
                          <a:latin typeface="BIZ UDゴシック" panose="020B0400000000000000" pitchFamily="49" charset="-128"/>
                          <a:ea typeface="BIZ UDゴシック" panose="020B0400000000000000" pitchFamily="49" charset="-128"/>
                        </a:rPr>
                        <a:t>係</a:t>
                      </a:r>
                      <a:endParaRPr kumimoji="1" lang="ja-JP" altLang="en-US" sz="12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dist"/>
                      <a:r>
                        <a:rPr kumimoji="1" lang="ja-JP" altLang="en-US" sz="1200" dirty="0">
                          <a:latin typeface="BIZ UDゴシック" panose="020B0400000000000000" pitchFamily="49" charset="-128"/>
                          <a:ea typeface="BIZ UDゴシック" panose="020B0400000000000000" pitchFamily="49" charset="-128"/>
                        </a:rPr>
                        <a:t>決裁日</a:t>
                      </a:r>
                      <a:endParaRPr kumimoji="1" lang="en-US" altLang="ja-JP" sz="1200" dirty="0">
                        <a:latin typeface="BIZ UDゴシック" panose="020B0400000000000000" pitchFamily="49" charset="-128"/>
                        <a:ea typeface="BIZ UDゴシック" panose="020B0400000000000000" pitchFamily="49" charset="-128"/>
                      </a:endParaRPr>
                    </a:p>
                    <a:p>
                      <a:pPr algn="dist"/>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各所属</a:t>
                      </a:r>
                      <a:r>
                        <a:rPr kumimoji="1" lang="en-US" altLang="ja-JP" sz="1050" dirty="0">
                          <a:latin typeface="BIZ UDゴシック" panose="020B0400000000000000" pitchFamily="49" charset="-128"/>
                          <a:ea typeface="BIZ UDゴシック" panose="020B0400000000000000"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a:r>
                        <a:rPr kumimoji="1" lang="ja-JP" altLang="en-US" sz="1400" dirty="0">
                          <a:latin typeface="BIZ UDゴシック" panose="020B0400000000000000" pitchFamily="49" charset="-128"/>
                          <a:ea typeface="BIZ UDゴシック" panose="020B0400000000000000" pitchFamily="49" charset="-128"/>
                        </a:rPr>
                        <a:t>　</a:t>
                      </a:r>
                      <a:r>
                        <a:rPr kumimoji="1" lang="ja-JP" altLang="en-US" sz="1200" dirty="0">
                          <a:latin typeface="BIZ UDゴシック" panose="020B0400000000000000" pitchFamily="49" charset="-128"/>
                          <a:ea typeface="BIZ UDゴシック" panose="020B0400000000000000" pitchFamily="49" charset="-128"/>
                        </a:rPr>
                        <a:t>月　日　</a:t>
                      </a:r>
                      <a:r>
                        <a:rPr kumimoji="1" lang="en-US" altLang="ja-JP" sz="1200" dirty="0">
                          <a:solidFill>
                            <a:srgbClr val="FF0000"/>
                          </a:solidFill>
                          <a:latin typeface="BIZ UDゴシック" panose="020B0400000000000000" pitchFamily="49" charset="-128"/>
                          <a:ea typeface="BIZ UDゴシック" panose="020B0400000000000000" pitchFamily="49" charset="-128"/>
                        </a:rPr>
                        <a:t>※</a:t>
                      </a:r>
                      <a:r>
                        <a:rPr kumimoji="1" lang="ja-JP" altLang="en-US" sz="1200" dirty="0">
                          <a:solidFill>
                            <a:srgbClr val="FF0000"/>
                          </a:solidFill>
                          <a:latin typeface="BIZ UDゴシック" panose="020B0400000000000000" pitchFamily="49" charset="-128"/>
                          <a:ea typeface="BIZ UDゴシック" panose="020B0400000000000000" pitchFamily="49" charset="-128"/>
                        </a:rPr>
                        <a:t>必須。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825027006"/>
                  </a:ext>
                </a:extLst>
              </a:tr>
              <a:tr h="485834">
                <a:tc>
                  <a:txBody>
                    <a:bodyPr/>
                    <a:lstStyle/>
                    <a:p>
                      <a:pPr algn="dist"/>
                      <a:r>
                        <a:rPr kumimoji="1" lang="ja-JP" altLang="en-US" sz="1200" dirty="0">
                          <a:latin typeface="BIZ UDゴシック" panose="020B0400000000000000" pitchFamily="49" charset="-128"/>
                          <a:ea typeface="BIZ UDゴシック" panose="020B0400000000000000" pitchFamily="49" charset="-128"/>
                        </a:rPr>
                        <a:t>担当者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4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dist"/>
                      <a:r>
                        <a:rPr kumimoji="1" lang="ja-JP" altLang="en-US" sz="1200" dirty="0">
                          <a:latin typeface="BIZ UDゴシック" panose="020B0400000000000000" pitchFamily="49" charset="-128"/>
                          <a:ea typeface="BIZ UDゴシック" panose="020B0400000000000000" pitchFamily="49" charset="-128"/>
                        </a:rPr>
                        <a:t>電話番号</a:t>
                      </a:r>
                      <a:endParaRPr kumimoji="1" lang="en-US" altLang="ja-JP" sz="1200" dirty="0">
                        <a:latin typeface="BIZ UDゴシック" panose="020B0400000000000000" pitchFamily="49" charset="-128"/>
                        <a:ea typeface="BIZ UDゴシック" panose="020B0400000000000000" pitchFamily="49" charset="-128"/>
                      </a:endParaRPr>
                    </a:p>
                    <a:p>
                      <a:pPr algn="dist"/>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内線</a:t>
                      </a:r>
                      <a:r>
                        <a:rPr kumimoji="1" lang="en-US" altLang="ja-JP" sz="1050" dirty="0">
                          <a:latin typeface="BIZ UDゴシック" panose="020B0400000000000000" pitchFamily="49" charset="-128"/>
                          <a:ea typeface="BIZ UDゴシック" panose="020B0400000000000000" pitchFamily="49" charset="-128"/>
                        </a:rPr>
                        <a:t>)</a:t>
                      </a:r>
                      <a:endParaRPr kumimoji="1" lang="ja-JP" altLang="en-US" sz="105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a:endParaRPr kumimoji="1" lang="ja-JP" altLang="en-US" sz="14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483568401"/>
                  </a:ext>
                </a:extLst>
              </a:tr>
              <a:tr h="485834">
                <a:tc>
                  <a:txBody>
                    <a:bodyPr/>
                    <a:lstStyle/>
                    <a:p>
                      <a:pPr algn="dist"/>
                      <a:r>
                        <a:rPr kumimoji="1" lang="ja-JP" altLang="en-US" sz="1200" dirty="0">
                          <a:latin typeface="BIZ UDゴシック" panose="020B0400000000000000" pitchFamily="49" charset="-128"/>
                          <a:ea typeface="BIZ UDゴシック" panose="020B0400000000000000" pitchFamily="49" charset="-128"/>
                        </a:rPr>
                        <a:t>外部団体の</a:t>
                      </a:r>
                      <a:endParaRPr kumimoji="1" lang="en-US" altLang="ja-JP" sz="1200" dirty="0">
                        <a:latin typeface="BIZ UDゴシック" panose="020B0400000000000000" pitchFamily="49" charset="-128"/>
                        <a:ea typeface="BIZ UDゴシック" panose="020B0400000000000000" pitchFamily="49" charset="-128"/>
                      </a:endParaRPr>
                    </a:p>
                    <a:p>
                      <a:pPr algn="dist"/>
                      <a:r>
                        <a:rPr kumimoji="1" lang="ja-JP" altLang="en-US" sz="1200" dirty="0">
                          <a:latin typeface="BIZ UDゴシック" panose="020B0400000000000000" pitchFamily="49" charset="-128"/>
                          <a:ea typeface="BIZ UDゴシック" panose="020B0400000000000000" pitchFamily="49" charset="-128"/>
                        </a:rPr>
                        <a:t>担当者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ja-JP" altLang="en-US" sz="14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dist"/>
                      <a:r>
                        <a:rPr kumimoji="1" lang="ja-JP" altLang="en-US" sz="1200" dirty="0">
                          <a:latin typeface="BIZ UDゴシック" panose="020B0400000000000000" pitchFamily="49" charset="-128"/>
                          <a:ea typeface="BIZ UDゴシック" panose="020B0400000000000000" pitchFamily="49" charset="-128"/>
                        </a:rPr>
                        <a:t>電話番号</a:t>
                      </a:r>
                      <a:endParaRPr kumimoji="1" lang="en-US" altLang="ja-JP" sz="1200" dirty="0">
                        <a:latin typeface="BIZ UDゴシック" panose="020B0400000000000000" pitchFamily="49" charset="-128"/>
                        <a:ea typeface="BIZ UDゴシック" panose="020B0400000000000000" pitchFamily="49" charset="-128"/>
                      </a:endParaRPr>
                    </a:p>
                    <a:p>
                      <a:pPr algn="dist"/>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外部団体</a:t>
                      </a:r>
                      <a:r>
                        <a:rPr kumimoji="1" lang="en-US" altLang="ja-JP" sz="1050" dirty="0">
                          <a:latin typeface="BIZ UDゴシック" panose="020B0400000000000000" pitchFamily="49" charset="-128"/>
                          <a:ea typeface="BIZ UDゴシック" panose="020B0400000000000000" pitchFamily="49" charset="-128"/>
                        </a:rPr>
                        <a:t>)</a:t>
                      </a:r>
                      <a:endParaRPr kumimoji="1" lang="ja-JP" altLang="en-US" sz="105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a:endParaRPr kumimoji="1" lang="ja-JP" altLang="en-US" sz="14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30409835"/>
                  </a:ext>
                </a:extLst>
              </a:tr>
            </a:tbl>
          </a:graphicData>
        </a:graphic>
      </p:graphicFrame>
      <p:sp>
        <p:nvSpPr>
          <p:cNvPr id="4" name="テキスト ボックス 3"/>
          <p:cNvSpPr txBox="1"/>
          <p:nvPr/>
        </p:nvSpPr>
        <p:spPr>
          <a:xfrm>
            <a:off x="566888" y="3905784"/>
            <a:ext cx="6538762" cy="1546577"/>
          </a:xfrm>
          <a:prstGeom prst="rect">
            <a:avLst/>
          </a:prstGeom>
          <a:noFill/>
        </p:spPr>
        <p:txBody>
          <a:bodyPr wrap="square" rtlCol="0">
            <a:spAutoFit/>
          </a:bodyPr>
          <a:lstStyle/>
          <a:p>
            <a:r>
              <a:rPr kumimoji="1" lang="ja-JP" altLang="en-US" sz="1050" dirty="0">
                <a:latin typeface="BIZ UDゴシック" panose="020B0400000000000000" pitchFamily="49" charset="-128"/>
                <a:ea typeface="BIZ UDゴシック" panose="020B0400000000000000" pitchFamily="49" charset="-128"/>
              </a:rPr>
              <a:t>○内容は、以下を参考にしながらこの様式で入力し、締切日までに電子データで提出してください。</a:t>
            </a:r>
            <a:endParaRPr kumimoji="1" lang="en-US" altLang="ja-JP" sz="1050" dirty="0">
              <a:latin typeface="BIZ UDゴシック" panose="020B0400000000000000" pitchFamily="49" charset="-128"/>
              <a:ea typeface="BIZ UDゴシック" panose="020B0400000000000000" pitchFamily="49" charset="-128"/>
            </a:endParaRPr>
          </a:p>
          <a:p>
            <a:r>
              <a:rPr kumimoji="1" lang="ja-JP" altLang="en-US" sz="1050" dirty="0">
                <a:latin typeface="BIZ UDゴシック" panose="020B0400000000000000" pitchFamily="49" charset="-128"/>
                <a:ea typeface="BIZ UDゴシック" panose="020B0400000000000000" pitchFamily="49" charset="-128"/>
              </a:rPr>
              <a:t>　</a:t>
            </a:r>
            <a:r>
              <a:rPr kumimoji="1" lang="en-US" altLang="ja-JP" sz="1050" dirty="0">
                <a:latin typeface="BIZ UDゴシック" panose="020B0400000000000000" pitchFamily="49" charset="-128"/>
                <a:ea typeface="BIZ UDゴシック" panose="020B0400000000000000" pitchFamily="49" charset="-128"/>
              </a:rPr>
              <a:t> </a:t>
            </a:r>
            <a:r>
              <a:rPr kumimoji="1" lang="en-US" altLang="ja-JP" sz="1050" dirty="0" err="1">
                <a:latin typeface="BIZ UDゴシック" panose="020B0400000000000000" pitchFamily="49" charset="-128"/>
                <a:ea typeface="BIZ UDゴシック" panose="020B0400000000000000" pitchFamily="49" charset="-128"/>
              </a:rPr>
              <a:t>Garoon</a:t>
            </a:r>
            <a:r>
              <a:rPr kumimoji="1" lang="ja-JP" altLang="en-US" sz="1050" dirty="0">
                <a:latin typeface="BIZ UDゴシック" panose="020B0400000000000000" pitchFamily="49" charset="-128"/>
                <a:ea typeface="BIZ UDゴシック" panose="020B0400000000000000" pitchFamily="49" charset="-128"/>
              </a:rPr>
              <a:t>＞スペース＞広報</a:t>
            </a:r>
            <a:r>
              <a:rPr kumimoji="1" lang="ja-JP" altLang="en-US" sz="1050">
                <a:latin typeface="BIZ UDゴシック" panose="020B0400000000000000" pitchFamily="49" charset="-128"/>
                <a:ea typeface="BIZ UDゴシック" panose="020B0400000000000000" pitchFamily="49" charset="-128"/>
              </a:rPr>
              <a:t>かに掲載依頼提出用＞</a:t>
            </a:r>
            <a:r>
              <a:rPr kumimoji="1" lang="ja-JP" altLang="en-US" sz="1050" dirty="0">
                <a:latin typeface="BIZ UDゴシック" panose="020B0400000000000000" pitchFamily="49" charset="-128"/>
                <a:ea typeface="BIZ UDゴシック" panose="020B0400000000000000" pitchFamily="49" charset="-128"/>
              </a:rPr>
              <a:t>令和</a:t>
            </a:r>
            <a:r>
              <a:rPr kumimoji="1" lang="ja-JP" altLang="en-US" sz="1050">
                <a:latin typeface="BIZ UDゴシック" panose="020B0400000000000000" pitchFamily="49" charset="-128"/>
                <a:ea typeface="BIZ UDゴシック" panose="020B0400000000000000" pitchFamily="49" charset="-128"/>
              </a:rPr>
              <a:t>〇年〇月号</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該当月のディスカッション</a:t>
            </a:r>
            <a:r>
              <a:rPr kumimoji="1" lang="en-US" altLang="ja-JP" sz="1050" dirty="0">
                <a:latin typeface="BIZ UDゴシック" panose="020B0400000000000000" pitchFamily="49" charset="-128"/>
                <a:ea typeface="BIZ UDゴシック" panose="020B0400000000000000" pitchFamily="49" charset="-128"/>
              </a:rPr>
              <a:t>) </a:t>
            </a:r>
            <a:r>
              <a:rPr kumimoji="1" lang="ja-JP" altLang="en-US" sz="1050" dirty="0">
                <a:latin typeface="BIZ UDゴシック" panose="020B0400000000000000" pitchFamily="49" charset="-128"/>
                <a:ea typeface="BIZ UDゴシック" panose="020B0400000000000000" pitchFamily="49" charset="-128"/>
              </a:rPr>
              <a:t>　</a:t>
            </a:r>
          </a:p>
          <a:p>
            <a:r>
              <a:rPr kumimoji="1" lang="ja-JP" altLang="en-US" sz="1050" dirty="0">
                <a:latin typeface="BIZ UDゴシック" panose="020B0400000000000000" pitchFamily="49" charset="-128"/>
                <a:ea typeface="BIZ UDゴシック" panose="020B0400000000000000" pitchFamily="49" charset="-128"/>
              </a:rPr>
              <a:t>○資料</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別紙</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のみの提出は受け付けません。</a:t>
            </a:r>
            <a:endParaRPr kumimoji="1" lang="en-US" altLang="ja-JP" sz="1050" dirty="0">
              <a:latin typeface="BIZ UDゴシック" panose="020B0400000000000000" pitchFamily="49" charset="-128"/>
              <a:ea typeface="BIZ UDゴシック" panose="020B0400000000000000" pitchFamily="49" charset="-128"/>
            </a:endParaRPr>
          </a:p>
          <a:p>
            <a:r>
              <a:rPr kumimoji="1" lang="ja-JP" altLang="en-US" sz="1050" dirty="0">
                <a:latin typeface="BIZ UDゴシック" panose="020B0400000000000000" pitchFamily="49" charset="-128"/>
                <a:ea typeface="BIZ UDゴシック" panose="020B0400000000000000" pitchFamily="49" charset="-128"/>
              </a:rPr>
              <a:t>　写真や表がある場合は、原稿とは別に提出してください。</a:t>
            </a:r>
          </a:p>
          <a:p>
            <a:r>
              <a:rPr kumimoji="1" lang="ja-JP" altLang="en-US" sz="1050" dirty="0">
                <a:latin typeface="BIZ UDゴシック" panose="020B0400000000000000" pitchFamily="49" charset="-128"/>
                <a:ea typeface="BIZ UDゴシック" panose="020B0400000000000000" pitchFamily="49" charset="-128"/>
              </a:rPr>
              <a:t>○過去に似た記事を掲載した場合は、</a:t>
            </a:r>
            <a:r>
              <a:rPr kumimoji="1" lang="ja-JP" altLang="en-US" sz="1050" dirty="0">
                <a:solidFill>
                  <a:srgbClr val="FF0000"/>
                </a:solidFill>
                <a:latin typeface="BIZ UDゴシック" panose="020B0400000000000000" pitchFamily="49" charset="-128"/>
                <a:ea typeface="BIZ UDゴシック" panose="020B0400000000000000" pitchFamily="49" charset="-128"/>
              </a:rPr>
              <a:t>過去の依頼票ではなく実際に掲載された記事を参考にしてください。</a:t>
            </a:r>
          </a:p>
          <a:p>
            <a:r>
              <a:rPr kumimoji="1" lang="ja-JP" altLang="en-US" sz="1050" dirty="0">
                <a:latin typeface="BIZ UDゴシック" panose="020B0400000000000000" pitchFamily="49" charset="-128"/>
                <a:ea typeface="BIZ UDゴシック" panose="020B0400000000000000" pitchFamily="49" charset="-128"/>
              </a:rPr>
              <a:t>○レイアウトは見出し</a:t>
            </a:r>
            <a:r>
              <a:rPr kumimoji="1" lang="en-US" altLang="ja-JP" sz="1050" dirty="0">
                <a:latin typeface="BIZ UDゴシック" panose="020B0400000000000000" pitchFamily="49" charset="-128"/>
                <a:ea typeface="BIZ UDゴシック" panose="020B0400000000000000" pitchFamily="49" charset="-128"/>
              </a:rPr>
              <a:t>16</a:t>
            </a:r>
            <a:r>
              <a:rPr kumimoji="1" lang="ja-JP" altLang="en-US" sz="1050" dirty="0">
                <a:latin typeface="BIZ UDゴシック" panose="020B0400000000000000" pitchFamily="49" charset="-128"/>
                <a:ea typeface="BIZ UDゴシック" panose="020B0400000000000000" pitchFamily="49" charset="-128"/>
              </a:rPr>
              <a:t>文字、本文１行</a:t>
            </a:r>
            <a:r>
              <a:rPr kumimoji="1" lang="en-US" altLang="ja-JP" sz="1050" dirty="0">
                <a:latin typeface="BIZ UDゴシック" panose="020B0400000000000000" pitchFamily="49" charset="-128"/>
                <a:ea typeface="BIZ UDゴシック" panose="020B0400000000000000" pitchFamily="49" charset="-128"/>
              </a:rPr>
              <a:t>22</a:t>
            </a:r>
            <a:r>
              <a:rPr kumimoji="1" lang="ja-JP" altLang="en-US" sz="1050" dirty="0">
                <a:latin typeface="BIZ UDゴシック" panose="020B0400000000000000" pitchFamily="49" charset="-128"/>
                <a:ea typeface="BIZ UDゴシック" panose="020B0400000000000000" pitchFamily="49" charset="-128"/>
              </a:rPr>
              <a:t>文字</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２列幅の枠の場合は１行</a:t>
            </a:r>
            <a:r>
              <a:rPr kumimoji="1" lang="en-US" altLang="ja-JP" sz="1050" dirty="0">
                <a:latin typeface="BIZ UDゴシック" panose="020B0400000000000000" pitchFamily="49" charset="-128"/>
                <a:ea typeface="BIZ UDゴシック" panose="020B0400000000000000" pitchFamily="49" charset="-128"/>
              </a:rPr>
              <a:t>49</a:t>
            </a:r>
            <a:r>
              <a:rPr kumimoji="1" lang="ja-JP" altLang="en-US" sz="1050" dirty="0">
                <a:latin typeface="BIZ UDゴシック" panose="020B0400000000000000" pitchFamily="49" charset="-128"/>
                <a:ea typeface="BIZ UDゴシック" panose="020B0400000000000000" pitchFamily="49" charset="-128"/>
              </a:rPr>
              <a:t>文字</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です。必ずこの様式で作成してください。困った場合は広報情報課へご連絡ください。</a:t>
            </a:r>
          </a:p>
          <a:p>
            <a:r>
              <a:rPr kumimoji="1" lang="ja-JP" altLang="en-US" sz="1050" dirty="0">
                <a:latin typeface="BIZ UDゴシック" panose="020B0400000000000000" pitchFamily="49" charset="-128"/>
                <a:ea typeface="BIZ UDゴシック" panose="020B0400000000000000" pitchFamily="49" charset="-128"/>
              </a:rPr>
              <a:t>○ホームページの新着情報への登録は、担当部署で行ってください。</a:t>
            </a:r>
            <a:endParaRPr kumimoji="1" lang="en-US" altLang="ja-JP" sz="1050" dirty="0">
              <a:latin typeface="BIZ UDゴシック" panose="020B0400000000000000" pitchFamily="49" charset="-128"/>
              <a:ea typeface="BIZ UDゴシック" panose="020B0400000000000000" pitchFamily="49" charset="-128"/>
            </a:endParaRPr>
          </a:p>
          <a:p>
            <a:r>
              <a:rPr kumimoji="1" lang="ja-JP" altLang="en-US" sz="1050" dirty="0">
                <a:latin typeface="BIZ UDゴシック" panose="020B0400000000000000" pitchFamily="49" charset="-128"/>
                <a:ea typeface="BIZ UDゴシック" panose="020B0400000000000000" pitchFamily="49" charset="-128"/>
              </a:rPr>
              <a:t>〇入力用の欄は、横幅を変更しないでください。</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縦は可</a:t>
            </a:r>
            <a:r>
              <a:rPr kumimoji="1" lang="en-US" altLang="ja-JP" sz="1050" dirty="0">
                <a:latin typeface="BIZ UDゴシック" panose="020B0400000000000000" pitchFamily="49" charset="-128"/>
                <a:ea typeface="BIZ UDゴシック" panose="020B0400000000000000" pitchFamily="49" charset="-128"/>
              </a:rPr>
              <a:t>)</a:t>
            </a:r>
            <a:endParaRPr kumimoji="1" lang="ja-JP" altLang="en-US" sz="1050" dirty="0">
              <a:latin typeface="BIZ UDゴシック" panose="020B0400000000000000" pitchFamily="49" charset="-128"/>
              <a:ea typeface="BIZ UDゴシック" panose="020B0400000000000000" pitchFamily="49" charset="-128"/>
            </a:endParaRPr>
          </a:p>
        </p:txBody>
      </p:sp>
      <p:sp>
        <p:nvSpPr>
          <p:cNvPr id="21" name="テキスト ボックス 20"/>
          <p:cNvSpPr txBox="1"/>
          <p:nvPr/>
        </p:nvSpPr>
        <p:spPr>
          <a:xfrm>
            <a:off x="7956352" y="313893"/>
            <a:ext cx="3147438" cy="400110"/>
          </a:xfrm>
          <a:prstGeom prst="rect">
            <a:avLst/>
          </a:prstGeom>
          <a:noFill/>
        </p:spPr>
        <p:txBody>
          <a:bodyPr wrap="square" rtlCol="0">
            <a:spAutoFit/>
          </a:bodyPr>
          <a:lstStyle/>
          <a:p>
            <a:pPr lvl="0"/>
            <a:r>
              <a:rPr kumimoji="1" lang="ja-JP" altLang="en-US"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a:t>
            </a:r>
            <a:r>
              <a:rPr lang="en-US" altLang="ja-JP" sz="2000" b="1" dirty="0">
                <a:latin typeface="BIZ UDゴシック" panose="020B0400000000000000" pitchFamily="49" charset="-128"/>
                <a:ea typeface="BIZ UDゴシック" panose="020B0400000000000000" pitchFamily="49" charset="-128"/>
              </a:rPr>
              <a:t>(</a:t>
            </a:r>
            <a:r>
              <a:rPr lang="ja-JP" altLang="en-US" sz="2000" b="1" dirty="0">
                <a:latin typeface="BIZ UDゴシック" panose="020B0400000000000000" pitchFamily="49" charset="-128"/>
                <a:ea typeface="BIZ UDゴシック" panose="020B0400000000000000" pitchFamily="49" charset="-128"/>
              </a:rPr>
              <a:t>記入例</a:t>
            </a:r>
            <a:r>
              <a:rPr lang="en-US" altLang="ja-JP" sz="2000" b="1" dirty="0">
                <a:latin typeface="BIZ UDゴシック" panose="020B0400000000000000" pitchFamily="49" charset="-128"/>
                <a:ea typeface="BIZ UDゴシック" panose="020B0400000000000000" pitchFamily="49" charset="-128"/>
              </a:rPr>
              <a:t>)</a:t>
            </a:r>
            <a:endParaRPr kumimoji="1" lang="ja-JP" altLang="en-US"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22" name="テキスト ボックス 21"/>
          <p:cNvSpPr txBox="1"/>
          <p:nvPr/>
        </p:nvSpPr>
        <p:spPr>
          <a:xfrm>
            <a:off x="11264900" y="310286"/>
            <a:ext cx="2102048" cy="400110"/>
          </a:xfrm>
          <a:prstGeom prst="rect">
            <a:avLst/>
          </a:prstGeom>
          <a:noFill/>
        </p:spPr>
        <p:txBody>
          <a:bodyPr wrap="square" rtlCol="0">
            <a:spAutoFit/>
          </a:bodyPr>
          <a:lstStyle/>
          <a:p>
            <a:pPr lvl="0"/>
            <a:r>
              <a:rPr kumimoji="1" lang="ja-JP" altLang="en-US"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a:t>
            </a:r>
            <a:r>
              <a:rPr kumimoji="1" lang="en-US" altLang="ja-JP"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a:t>
            </a:r>
            <a:r>
              <a:rPr lang="ja-JP" altLang="en-US" sz="2000" b="1" noProof="0" dirty="0">
                <a:latin typeface="BIZ UDゴシック" panose="020B0400000000000000" pitchFamily="49" charset="-128"/>
                <a:ea typeface="BIZ UDゴシック" panose="020B0400000000000000" pitchFamily="49" charset="-128"/>
              </a:rPr>
              <a:t>入力用</a:t>
            </a:r>
            <a:r>
              <a:rPr lang="en-US" altLang="ja-JP" sz="2000" b="1" noProof="0" dirty="0">
                <a:latin typeface="BIZ UDゴシック" panose="020B0400000000000000" pitchFamily="49" charset="-128"/>
                <a:ea typeface="BIZ UDゴシック" panose="020B0400000000000000" pitchFamily="49" charset="-128"/>
              </a:rPr>
              <a:t>)</a:t>
            </a:r>
            <a:endParaRPr kumimoji="1" lang="ja-JP" altLang="en-US"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2450895645"/>
              </p:ext>
            </p:extLst>
          </p:nvPr>
        </p:nvGraphicFramePr>
        <p:xfrm>
          <a:off x="17551614" y="3007935"/>
          <a:ext cx="6355577" cy="2395693"/>
        </p:xfrm>
        <a:graphic>
          <a:graphicData uri="http://schemas.openxmlformats.org/drawingml/2006/table">
            <a:tbl>
              <a:tblPr firstRow="1" bandRow="1">
                <a:tableStyleId>{5C22544A-7EE6-4342-B048-85BDC9FD1C3A}</a:tableStyleId>
              </a:tblPr>
              <a:tblGrid>
                <a:gridCol w="6355577">
                  <a:extLst>
                    <a:ext uri="{9D8B030D-6E8A-4147-A177-3AD203B41FA5}">
                      <a16:colId xmlns:a16="http://schemas.microsoft.com/office/drawing/2014/main" val="564963969"/>
                    </a:ext>
                  </a:extLst>
                </a:gridCol>
              </a:tblGrid>
              <a:tr h="432617">
                <a:tc>
                  <a:txBody>
                    <a:bodyPr/>
                    <a:lstStyle/>
                    <a:p>
                      <a:r>
                        <a:rPr kumimoji="1" lang="ja-JP" altLang="en-US" sz="1300" dirty="0">
                          <a:solidFill>
                            <a:schemeClr val="tx1"/>
                          </a:solidFill>
                          <a:latin typeface="BIZ UDゴシック" panose="020B0400000000000000" pitchFamily="49" charset="-128"/>
                          <a:ea typeface="BIZ UDゴシック" panose="020B0400000000000000" pitchFamily="49" charset="-128"/>
                        </a:rPr>
                        <a:t>あああ</a:t>
                      </a:r>
                    </a:p>
                  </a:txBody>
                  <a:tcPr>
                    <a:lnL w="762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62651816"/>
                  </a:ext>
                </a:extLst>
              </a:tr>
              <a:tr h="1963076">
                <a:tc>
                  <a:txBody>
                    <a:bodyPr/>
                    <a:lstStyle/>
                    <a:p>
                      <a:r>
                        <a:rPr kumimoji="1" lang="ja-JP" altLang="en-US" sz="1000" b="1" dirty="0">
                          <a:latin typeface="BIZ UDゴシック" panose="020B0400000000000000" pitchFamily="49" charset="-128"/>
                          <a:ea typeface="BIZ UDゴシック" panose="020B0400000000000000" pitchFamily="49" charset="-128"/>
                        </a:rPr>
                        <a:t>期日</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時間</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場所</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内容</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講師</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対象者</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定員</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受講料</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申込方法</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申込期間</a:t>
                      </a:r>
                      <a:r>
                        <a:rPr kumimoji="1" lang="ja-JP" altLang="en-US" sz="1000" dirty="0">
                          <a:latin typeface="BIZ UDゴシック" panose="020B0400000000000000" pitchFamily="49" charset="-128"/>
                          <a:ea typeface="BIZ UDゴシック" panose="020B0400000000000000" pitchFamily="49" charset="-128"/>
                        </a:rPr>
                        <a:t>　</a:t>
                      </a:r>
                      <a:r>
                        <a:rPr kumimoji="1" lang="ja-JP" altLang="en-US" sz="1000" dirty="0" err="1">
                          <a:latin typeface="BIZ UDゴシック" panose="020B0400000000000000" pitchFamily="49" charset="-128"/>
                          <a:ea typeface="BIZ UDゴシック" panose="020B0400000000000000" pitchFamily="49" charset="-128"/>
                        </a:rPr>
                        <a:t>あ</a:t>
                      </a:r>
                      <a:endParaRPr kumimoji="1" lang="en-US" altLang="ja-JP" sz="1000" dirty="0">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1" dirty="0">
                          <a:latin typeface="BIZ UDゴシック" panose="020B0400000000000000" pitchFamily="49" charset="-128"/>
                          <a:ea typeface="BIZ UDゴシック" panose="020B0400000000000000" pitchFamily="49" charset="-128"/>
                        </a:rPr>
                        <a:t>問</a:t>
                      </a:r>
                      <a:r>
                        <a:rPr kumimoji="1" lang="ja-JP" altLang="en-US" sz="1000" dirty="0">
                          <a:latin typeface="BIZ UDゴシック" panose="020B0400000000000000" pitchFamily="49" charset="-128"/>
                          <a:ea typeface="BIZ UDゴシック" panose="020B0400000000000000" pitchFamily="49" charset="-128"/>
                        </a:rPr>
                        <a:t> あ　</a:t>
                      </a:r>
                      <a:r>
                        <a:rPr kumimoji="1" lang="ja-JP" altLang="en-US" sz="1000" b="1" dirty="0">
                          <a:latin typeface="BIZ UDゴシック" panose="020B0400000000000000" pitchFamily="49" charset="-128"/>
                          <a:ea typeface="BIZ UDゴシック" panose="020B0400000000000000" pitchFamily="49" charset="-128"/>
                        </a:rPr>
                        <a:t>内</a:t>
                      </a:r>
                      <a:r>
                        <a:rPr kumimoji="1" lang="ja-JP" altLang="en-US" sz="1000" dirty="0">
                          <a:latin typeface="BIZ UDゴシック" panose="020B0400000000000000" pitchFamily="49" charset="-128"/>
                          <a:ea typeface="BIZ UDゴシック" panose="020B0400000000000000" pitchFamily="49" charset="-128"/>
                        </a:rPr>
                        <a:t> </a:t>
                      </a:r>
                      <a:r>
                        <a:rPr kumimoji="1" lang="ja-JP" altLang="en-US" sz="1000" dirty="0" err="1">
                          <a:latin typeface="BIZ UDゴシック" panose="020B0400000000000000" pitchFamily="49" charset="-128"/>
                          <a:ea typeface="BIZ UDゴシック" panose="020B0400000000000000" pitchFamily="49" charset="-128"/>
                        </a:rPr>
                        <a:t>あ</a:t>
                      </a:r>
                      <a:endParaRPr kumimoji="1" lang="en-US" altLang="ja-JP" sz="1000" dirty="0">
                        <a:latin typeface="BIZ UDゴシック" panose="020B0400000000000000" pitchFamily="49" charset="-128"/>
                        <a:ea typeface="BIZ UDゴシック" panose="020B0400000000000000" pitchFamily="49" charset="-128"/>
                      </a:endParaRPr>
                    </a:p>
                    <a:p>
                      <a:endParaRPr kumimoji="1" lang="en-US" altLang="ja-JP" sz="1000" dirty="0">
                        <a:latin typeface="BIZ UDゴシック" panose="020B0400000000000000" pitchFamily="49" charset="-128"/>
                        <a:ea typeface="BIZ UDゴシック" panose="020B0400000000000000" pitchFamily="49" charset="-128"/>
                      </a:endParaRPr>
                    </a:p>
                  </a:txBody>
                  <a:tcPr>
                    <a:lnT w="12700" cap="flat" cmpd="sng" algn="ctr">
                      <a:solidFill>
                        <a:schemeClr val="accent2"/>
                      </a:solidFill>
                      <a:prstDash val="solid"/>
                      <a:round/>
                      <a:headEnd type="none" w="med" len="med"/>
                      <a:tailEnd type="none" w="med" len="med"/>
                    </a:lnT>
                    <a:noFill/>
                  </a:tcPr>
                </a:tc>
                <a:extLst>
                  <a:ext uri="{0D108BD9-81ED-4DB2-BD59-A6C34878D82A}">
                    <a16:rowId xmlns:a16="http://schemas.microsoft.com/office/drawing/2014/main" val="3355484195"/>
                  </a:ext>
                </a:extLst>
              </a:tr>
            </a:tbl>
          </a:graphicData>
        </a:graphic>
      </p:graphicFrame>
      <p:sp>
        <p:nvSpPr>
          <p:cNvPr id="26" name="テキスト ボックス 25"/>
          <p:cNvSpPr txBox="1"/>
          <p:nvPr/>
        </p:nvSpPr>
        <p:spPr>
          <a:xfrm>
            <a:off x="15364673" y="46561"/>
            <a:ext cx="6355577" cy="707886"/>
          </a:xfrm>
          <a:prstGeom prst="rect">
            <a:avLst/>
          </a:prstGeom>
          <a:noFill/>
        </p:spPr>
        <p:txBody>
          <a:bodyPr wrap="square" rtlCol="0">
            <a:spAutoFit/>
          </a:bodyPr>
          <a:lstStyle/>
          <a:p>
            <a:pPr lvl="0"/>
            <a:r>
              <a:rPr kumimoji="1" lang="en-US" altLang="ja-JP"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a:t>
            </a:r>
            <a:r>
              <a:rPr lang="ja-JP" altLang="en-US" sz="2000" b="1" noProof="0" dirty="0">
                <a:latin typeface="BIZ UDゴシック" panose="020B0400000000000000" pitchFamily="49" charset="-128"/>
                <a:ea typeface="BIZ UDゴシック" panose="020B0400000000000000" pitchFamily="49" charset="-128"/>
              </a:rPr>
              <a:t>２列使用・一列で収まらない場合や表を入れる必要があり、横幅が必要な場合用</a:t>
            </a:r>
            <a:r>
              <a:rPr lang="en-US" altLang="ja-JP" sz="2000" b="1" noProof="0" dirty="0">
                <a:latin typeface="BIZ UDゴシック" panose="020B0400000000000000" pitchFamily="49" charset="-128"/>
                <a:ea typeface="BIZ UDゴシック" panose="020B0400000000000000" pitchFamily="49" charset="-128"/>
              </a:rPr>
              <a:t>)</a:t>
            </a:r>
            <a:endParaRPr kumimoji="1" lang="ja-JP" altLang="en-US"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graphicFrame>
        <p:nvGraphicFramePr>
          <p:cNvPr id="27" name="表 26"/>
          <p:cNvGraphicFramePr>
            <a:graphicFrameLocks noGrp="1"/>
          </p:cNvGraphicFramePr>
          <p:nvPr>
            <p:extLst>
              <p:ext uri="{D42A27DB-BD31-4B8C-83A1-F6EECF244321}">
                <p14:modId xmlns:p14="http://schemas.microsoft.com/office/powerpoint/2010/main" val="1497552012"/>
              </p:ext>
            </p:extLst>
          </p:nvPr>
        </p:nvGraphicFramePr>
        <p:xfrm>
          <a:off x="15467965" y="4819607"/>
          <a:ext cx="6355577" cy="2200457"/>
        </p:xfrm>
        <a:graphic>
          <a:graphicData uri="http://schemas.openxmlformats.org/drawingml/2006/table">
            <a:tbl>
              <a:tblPr firstRow="1" bandRow="1">
                <a:tableStyleId>{5C22544A-7EE6-4342-B048-85BDC9FD1C3A}</a:tableStyleId>
              </a:tblPr>
              <a:tblGrid>
                <a:gridCol w="6355577">
                  <a:extLst>
                    <a:ext uri="{9D8B030D-6E8A-4147-A177-3AD203B41FA5}">
                      <a16:colId xmlns:a16="http://schemas.microsoft.com/office/drawing/2014/main" val="564963969"/>
                    </a:ext>
                  </a:extLst>
                </a:gridCol>
              </a:tblGrid>
              <a:tr h="432617">
                <a:tc>
                  <a:txBody>
                    <a:bodyPr/>
                    <a:lstStyle/>
                    <a:p>
                      <a:r>
                        <a:rPr kumimoji="1" lang="ja-JP" altLang="en-US" sz="1300" dirty="0">
                          <a:solidFill>
                            <a:schemeClr val="accent2"/>
                          </a:solidFill>
                          <a:latin typeface="BIZ UDゴシック" panose="020B0400000000000000" pitchFamily="49" charset="-128"/>
                          <a:ea typeface="BIZ UDゴシック" panose="020B0400000000000000" pitchFamily="49" charset="-128"/>
                        </a:rPr>
                        <a:t>あああ</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rgbClr val="FFFFFF">
                          <a:alpha val="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62651816"/>
                  </a:ext>
                </a:extLst>
              </a:tr>
              <a:tr h="1312565">
                <a:tc>
                  <a:txBody>
                    <a:bodyPr/>
                    <a:lstStyle/>
                    <a:p>
                      <a:r>
                        <a:rPr kumimoji="1" lang="ja-JP" altLang="en-US" sz="1000" b="1" dirty="0">
                          <a:latin typeface="BIZ UDゴシック" panose="020B0400000000000000" pitchFamily="49" charset="-128"/>
                          <a:ea typeface="BIZ UDゴシック" panose="020B0400000000000000" pitchFamily="49" charset="-128"/>
                        </a:rPr>
                        <a:t>期日</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時間</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場所</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内容</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講師</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対象者</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定員</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受講料</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申込方法</a:t>
                      </a:r>
                      <a:r>
                        <a:rPr kumimoji="1" lang="ja-JP" altLang="en-US" sz="1000" dirty="0">
                          <a:latin typeface="BIZ UDゴシック" panose="020B0400000000000000" pitchFamily="49" charset="-128"/>
                          <a:ea typeface="BIZ UDゴシック" panose="020B0400000000000000" pitchFamily="49" charset="-128"/>
                        </a:rPr>
                        <a:t>　あ</a:t>
                      </a:r>
                    </a:p>
                    <a:p>
                      <a:r>
                        <a:rPr kumimoji="1" lang="ja-JP" altLang="en-US" sz="1000" b="1" dirty="0">
                          <a:latin typeface="BIZ UDゴシック" panose="020B0400000000000000" pitchFamily="49" charset="-128"/>
                          <a:ea typeface="BIZ UDゴシック" panose="020B0400000000000000" pitchFamily="49" charset="-128"/>
                        </a:rPr>
                        <a:t>申込期間</a:t>
                      </a:r>
                      <a:r>
                        <a:rPr kumimoji="1" lang="ja-JP" altLang="en-US" sz="1000" dirty="0">
                          <a:latin typeface="BIZ UDゴシック" panose="020B0400000000000000" pitchFamily="49" charset="-128"/>
                          <a:ea typeface="BIZ UDゴシック" panose="020B0400000000000000" pitchFamily="49" charset="-128"/>
                        </a:rPr>
                        <a:t>　</a:t>
                      </a:r>
                      <a:r>
                        <a:rPr kumimoji="1" lang="ja-JP" altLang="en-US" sz="1000" dirty="0" err="1">
                          <a:latin typeface="BIZ UDゴシック" panose="020B0400000000000000" pitchFamily="49" charset="-128"/>
                          <a:ea typeface="BIZ UDゴシック" panose="020B0400000000000000" pitchFamily="49" charset="-128"/>
                        </a:rPr>
                        <a:t>あ</a:t>
                      </a:r>
                      <a:endParaRPr kumimoji="1" lang="en-US" altLang="ja-JP" sz="1000" dirty="0">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1" dirty="0">
                          <a:latin typeface="BIZ UDゴシック" panose="020B0400000000000000" pitchFamily="49" charset="-128"/>
                          <a:ea typeface="BIZ UDゴシック" panose="020B0400000000000000" pitchFamily="49" charset="-128"/>
                        </a:rPr>
                        <a:t>問</a:t>
                      </a:r>
                      <a:r>
                        <a:rPr kumimoji="1" lang="ja-JP" altLang="en-US" sz="1000" dirty="0">
                          <a:latin typeface="BIZ UDゴシック" panose="020B0400000000000000" pitchFamily="49" charset="-128"/>
                          <a:ea typeface="BIZ UDゴシック" panose="020B0400000000000000" pitchFamily="49" charset="-128"/>
                        </a:rPr>
                        <a:t> あ　</a:t>
                      </a:r>
                      <a:r>
                        <a:rPr kumimoji="1" lang="ja-JP" altLang="en-US" sz="1000" b="1" dirty="0">
                          <a:latin typeface="BIZ UDゴシック" panose="020B0400000000000000" pitchFamily="49" charset="-128"/>
                          <a:ea typeface="BIZ UDゴシック" panose="020B0400000000000000" pitchFamily="49" charset="-128"/>
                        </a:rPr>
                        <a:t>内</a:t>
                      </a:r>
                      <a:r>
                        <a:rPr kumimoji="1" lang="ja-JP" altLang="en-US" sz="1000" dirty="0">
                          <a:latin typeface="BIZ UDゴシック" panose="020B0400000000000000" pitchFamily="49" charset="-128"/>
                          <a:ea typeface="BIZ UDゴシック" panose="020B0400000000000000" pitchFamily="49" charset="-128"/>
                        </a:rPr>
                        <a:t> </a:t>
                      </a:r>
                      <a:r>
                        <a:rPr kumimoji="1" lang="ja-JP" altLang="en-US" sz="1000" dirty="0" err="1">
                          <a:latin typeface="BIZ UDゴシック" panose="020B0400000000000000" pitchFamily="49" charset="-128"/>
                          <a:ea typeface="BIZ UDゴシック" panose="020B0400000000000000" pitchFamily="49" charset="-128"/>
                        </a:rPr>
                        <a:t>あ</a:t>
                      </a:r>
                      <a:endParaRPr kumimoji="1" lang="en-US" altLang="ja-JP" sz="1000" dirty="0">
                        <a:latin typeface="BIZ UDゴシック" panose="020B0400000000000000" pitchFamily="49" charset="-128"/>
                        <a:ea typeface="BIZ UDゴシック" panose="020B0400000000000000" pitchFamily="49" charset="-128"/>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rgbClr val="FFFFFF">
                          <a:alpha val="0"/>
                        </a:srgbClr>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355484195"/>
                  </a:ext>
                </a:extLst>
              </a:tr>
            </a:tbl>
          </a:graphicData>
        </a:graphic>
      </p:graphicFrame>
      <p:sp>
        <p:nvSpPr>
          <p:cNvPr id="28" name="テキスト ボックス 27"/>
          <p:cNvSpPr txBox="1"/>
          <p:nvPr/>
        </p:nvSpPr>
        <p:spPr>
          <a:xfrm>
            <a:off x="15119350" y="4149385"/>
            <a:ext cx="3767849" cy="400110"/>
          </a:xfrm>
          <a:prstGeom prst="rect">
            <a:avLst/>
          </a:prstGeom>
          <a:noFill/>
        </p:spPr>
        <p:txBody>
          <a:bodyPr wrap="square" rtlCol="0">
            <a:spAutoFit/>
          </a:bodyPr>
          <a:lstStyle/>
          <a:p>
            <a:pPr lvl="0"/>
            <a:r>
              <a:rPr kumimoji="1" lang="ja-JP" altLang="en-US"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a:t>
            </a:r>
            <a:r>
              <a:rPr kumimoji="1" lang="en-US" altLang="ja-JP"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a:t>
            </a:r>
            <a:r>
              <a:rPr kumimoji="1" lang="ja-JP" altLang="en-US"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枠付き・目立たせる用</a:t>
            </a:r>
            <a:r>
              <a:rPr lang="en-US" altLang="ja-JP" sz="2000" b="1" noProof="0" dirty="0">
                <a:latin typeface="BIZ UDゴシック" panose="020B0400000000000000" pitchFamily="49" charset="-128"/>
                <a:ea typeface="BIZ UDゴシック" panose="020B0400000000000000" pitchFamily="49" charset="-128"/>
              </a:rPr>
              <a:t>)</a:t>
            </a:r>
            <a:endParaRPr kumimoji="1" lang="ja-JP" altLang="en-US"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graphicFrame>
        <p:nvGraphicFramePr>
          <p:cNvPr id="7" name="表 6"/>
          <p:cNvGraphicFramePr>
            <a:graphicFrameLocks noGrp="1"/>
          </p:cNvGraphicFramePr>
          <p:nvPr/>
        </p:nvGraphicFramePr>
        <p:xfrm>
          <a:off x="15363825" y="1809750"/>
          <a:ext cx="208280" cy="519049"/>
        </p:xfrm>
        <a:graphic>
          <a:graphicData uri="http://schemas.openxmlformats.org/drawingml/2006/table">
            <a:tbl>
              <a:tblPr/>
              <a:tblGrid>
                <a:gridCol w="208280">
                  <a:extLst>
                    <a:ext uri="{9D8B030D-6E8A-4147-A177-3AD203B41FA5}">
                      <a16:colId xmlns:a16="http://schemas.microsoft.com/office/drawing/2014/main" val="3045655624"/>
                    </a:ext>
                  </a:extLst>
                </a:gridCol>
              </a:tblGrid>
              <a:tr h="0">
                <a:tc>
                  <a:txBody>
                    <a:bodyPr/>
                    <a:lstStyle/>
                    <a:p>
                      <a:endParaRPr kumimoji="1" lang="ja-JP" altLang="en-US" dirty="0"/>
                    </a:p>
                  </a:txBody>
                  <a:tcPr>
                    <a:lnL w="12700" cmpd="sng">
                      <a:solidFill>
                        <a:srgbClr val="000000">
                          <a:alpha val="0"/>
                        </a:srgbClr>
                      </a:solidFill>
                      <a:prstDash val="solid"/>
                    </a:lnL>
                    <a:lnR w="12700" cmpd="sng">
                      <a:solidFill>
                        <a:srgbClr val="000000">
                          <a:alpha val="0"/>
                        </a:srgbClr>
                      </a:solidFill>
                      <a:prstDash val="solid"/>
                    </a:lnR>
                    <a:lnT w="12700" cmpd="sng">
                      <a:solidFill>
                        <a:srgbClr val="000000">
                          <a:alpha val="0"/>
                        </a:srgbClr>
                      </a:solidFill>
                      <a:prstDash val="solid"/>
                    </a:lnT>
                    <a:lnB w="12700" cmpd="sng">
                      <a:solidFill>
                        <a:srgbClr val="000000">
                          <a:alpha val="0"/>
                        </a:srgbClr>
                      </a:solidFill>
                      <a:prstDash val="solid"/>
                    </a:lnB>
                  </a:tcPr>
                </a:tc>
                <a:extLst>
                  <a:ext uri="{0D108BD9-81ED-4DB2-BD59-A6C34878D82A}">
                    <a16:rowId xmlns:a16="http://schemas.microsoft.com/office/drawing/2014/main" val="1465523392"/>
                  </a:ext>
                </a:extLst>
              </a:tr>
            </a:tbl>
          </a:graphicData>
        </a:graphic>
      </p:graphicFrame>
      <p:graphicFrame>
        <p:nvGraphicFramePr>
          <p:cNvPr id="31" name="表 30"/>
          <p:cNvGraphicFramePr>
            <a:graphicFrameLocks noGrp="1"/>
          </p:cNvGraphicFramePr>
          <p:nvPr>
            <p:extLst>
              <p:ext uri="{D42A27DB-BD31-4B8C-83A1-F6EECF244321}">
                <p14:modId xmlns:p14="http://schemas.microsoft.com/office/powerpoint/2010/main" val="4037522152"/>
              </p:ext>
            </p:extLst>
          </p:nvPr>
        </p:nvGraphicFramePr>
        <p:xfrm>
          <a:off x="17449585" y="1303555"/>
          <a:ext cx="4162716" cy="1562100"/>
        </p:xfrm>
        <a:graphic>
          <a:graphicData uri="http://schemas.openxmlformats.org/drawingml/2006/table">
            <a:tbl>
              <a:tblPr firstRow="1" bandRow="1">
                <a:tableStyleId>{5C22544A-7EE6-4342-B048-85BDC9FD1C3A}</a:tableStyleId>
              </a:tblPr>
              <a:tblGrid>
                <a:gridCol w="832543">
                  <a:extLst>
                    <a:ext uri="{9D8B030D-6E8A-4147-A177-3AD203B41FA5}">
                      <a16:colId xmlns:a16="http://schemas.microsoft.com/office/drawing/2014/main" val="744674800"/>
                    </a:ext>
                  </a:extLst>
                </a:gridCol>
                <a:gridCol w="832543">
                  <a:extLst>
                    <a:ext uri="{9D8B030D-6E8A-4147-A177-3AD203B41FA5}">
                      <a16:colId xmlns:a16="http://schemas.microsoft.com/office/drawing/2014/main" val="1053912502"/>
                    </a:ext>
                  </a:extLst>
                </a:gridCol>
                <a:gridCol w="832543">
                  <a:extLst>
                    <a:ext uri="{9D8B030D-6E8A-4147-A177-3AD203B41FA5}">
                      <a16:colId xmlns:a16="http://schemas.microsoft.com/office/drawing/2014/main" val="1694274010"/>
                    </a:ext>
                  </a:extLst>
                </a:gridCol>
                <a:gridCol w="820806">
                  <a:extLst>
                    <a:ext uri="{9D8B030D-6E8A-4147-A177-3AD203B41FA5}">
                      <a16:colId xmlns:a16="http://schemas.microsoft.com/office/drawing/2014/main" val="2898687371"/>
                    </a:ext>
                  </a:extLst>
                </a:gridCol>
                <a:gridCol w="844281">
                  <a:extLst>
                    <a:ext uri="{9D8B030D-6E8A-4147-A177-3AD203B41FA5}">
                      <a16:colId xmlns:a16="http://schemas.microsoft.com/office/drawing/2014/main" val="255091498"/>
                    </a:ext>
                  </a:extLst>
                </a:gridCol>
              </a:tblGrid>
              <a:tr h="312420">
                <a:tc>
                  <a:txBody>
                    <a:bodyPr/>
                    <a:lstStyle/>
                    <a:p>
                      <a:r>
                        <a:rPr kumimoji="1" lang="ja-JP" altLang="en-US" sz="1000" dirty="0">
                          <a:solidFill>
                            <a:schemeClr val="tx1"/>
                          </a:solidFill>
                          <a:latin typeface="BIZ UDゴシック" panose="020B0400000000000000" pitchFamily="49" charset="-128"/>
                          <a:ea typeface="BIZ UDゴシック" panose="020B0400000000000000" pitchFamily="49" charset="-128"/>
                        </a:rPr>
                        <a:t>あああああ</a:t>
                      </a: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000" dirty="0">
                          <a:solidFill>
                            <a:schemeClr val="tx1"/>
                          </a:solidFill>
                          <a:latin typeface="BIZ UDゴシック" panose="020B0400000000000000" pitchFamily="49" charset="-128"/>
                          <a:ea typeface="BIZ UDゴシック" panose="020B0400000000000000" pitchFamily="49" charset="-128"/>
                        </a:rPr>
                        <a:t>ああああ</a:t>
                      </a: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solidFill>
                            <a:schemeClr val="tx1"/>
                          </a:solidFill>
                          <a:latin typeface="BIZ UDゴシック" panose="020B0400000000000000" pitchFamily="49" charset="-128"/>
                          <a:ea typeface="BIZ UDゴシック" panose="020B0400000000000000" pitchFamily="49" charset="-128"/>
                        </a:rPr>
                        <a:t>あああ</a:t>
                      </a: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solidFill>
                            <a:schemeClr val="tx1"/>
                          </a:solidFill>
                          <a:latin typeface="BIZ UDゴシック" panose="020B0400000000000000" pitchFamily="49" charset="-128"/>
                          <a:ea typeface="BIZ UDゴシック" panose="020B0400000000000000" pitchFamily="49" charset="-128"/>
                        </a:rPr>
                        <a:t>あああ</a:t>
                      </a: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solidFill>
                            <a:schemeClr val="tx1"/>
                          </a:solidFill>
                          <a:latin typeface="BIZ UDゴシック" panose="020B0400000000000000" pitchFamily="49" charset="-128"/>
                          <a:ea typeface="BIZ UDゴシック" panose="020B0400000000000000" pitchFamily="49" charset="-128"/>
                        </a:rPr>
                        <a:t>あああ</a:t>
                      </a: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5868897"/>
                  </a:ext>
                </a:extLst>
              </a:tr>
              <a:tr h="312420">
                <a:tc>
                  <a:txBody>
                    <a:bodyPr/>
                    <a:lstStyle/>
                    <a:p>
                      <a:r>
                        <a:rPr kumimoji="1" lang="ja-JP" altLang="en-US" sz="1000" dirty="0">
                          <a:solidFill>
                            <a:schemeClr val="tx1"/>
                          </a:solidFill>
                          <a:latin typeface="BIZ UDゴシック" panose="020B0400000000000000" pitchFamily="49" charset="-128"/>
                          <a:ea typeface="BIZ UDゴシック" panose="020B0400000000000000" pitchFamily="49" charset="-128"/>
                        </a:rPr>
                        <a:t>あ</a:t>
                      </a: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3710788"/>
                  </a:ext>
                </a:extLst>
              </a:tr>
              <a:tr h="312420">
                <a:tc>
                  <a:txBody>
                    <a:bodyPr/>
                    <a:lstStyle/>
                    <a:p>
                      <a:r>
                        <a:rPr kumimoji="1" lang="ja-JP" altLang="en-US" sz="1000" dirty="0">
                          <a:solidFill>
                            <a:schemeClr val="tx1"/>
                          </a:solidFill>
                          <a:latin typeface="BIZ UDゴシック" panose="020B0400000000000000" pitchFamily="49" charset="-128"/>
                          <a:ea typeface="BIZ UDゴシック" panose="020B0400000000000000" pitchFamily="49" charset="-128"/>
                        </a:rPr>
                        <a:t>あ</a:t>
                      </a: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914588"/>
                  </a:ext>
                </a:extLst>
              </a:tr>
              <a:tr h="312420">
                <a:tc>
                  <a:txBody>
                    <a:bodyPr/>
                    <a:lstStyle/>
                    <a:p>
                      <a:r>
                        <a:rPr kumimoji="1" lang="ja-JP" altLang="en-US" sz="1000" dirty="0">
                          <a:solidFill>
                            <a:schemeClr val="tx1"/>
                          </a:solidFill>
                          <a:latin typeface="BIZ UDゴシック" panose="020B0400000000000000" pitchFamily="49" charset="-128"/>
                          <a:ea typeface="BIZ UDゴシック" panose="020B0400000000000000" pitchFamily="49" charset="-128"/>
                        </a:rPr>
                        <a:t>あ</a:t>
                      </a: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761045"/>
                  </a:ext>
                </a:extLst>
              </a:tr>
              <a:tr h="312420">
                <a:tc>
                  <a:txBody>
                    <a:bodyPr/>
                    <a:lstStyle/>
                    <a:p>
                      <a:r>
                        <a:rPr kumimoji="1" lang="ja-JP" altLang="en-US" sz="1000" dirty="0">
                          <a:solidFill>
                            <a:schemeClr val="tx1"/>
                          </a:solidFill>
                          <a:latin typeface="BIZ UDゴシック" panose="020B0400000000000000" pitchFamily="49" charset="-128"/>
                          <a:ea typeface="BIZ UDゴシック" panose="020B0400000000000000" pitchFamily="49" charset="-128"/>
                        </a:rPr>
                        <a:t>あ</a:t>
                      </a: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61483" marR="61483" marT="30742" marB="30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56119699"/>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655155275"/>
              </p:ext>
            </p:extLst>
          </p:nvPr>
        </p:nvGraphicFramePr>
        <p:xfrm>
          <a:off x="574817" y="5492015"/>
          <a:ext cx="6664183" cy="4325085"/>
        </p:xfrm>
        <a:graphic>
          <a:graphicData uri="http://schemas.openxmlformats.org/drawingml/2006/table">
            <a:tbl>
              <a:tblPr firstRow="1" bandRow="1">
                <a:tableStyleId>{5C22544A-7EE6-4342-B048-85BDC9FD1C3A}</a:tableStyleId>
              </a:tblPr>
              <a:tblGrid>
                <a:gridCol w="6664183">
                  <a:extLst>
                    <a:ext uri="{9D8B030D-6E8A-4147-A177-3AD203B41FA5}">
                      <a16:colId xmlns:a16="http://schemas.microsoft.com/office/drawing/2014/main" val="2504585148"/>
                    </a:ext>
                  </a:extLst>
                </a:gridCol>
              </a:tblGrid>
              <a:tr h="4325085">
                <a:tc>
                  <a:txBody>
                    <a:bodyPr/>
                    <a:lstStyle/>
                    <a:p>
                      <a:r>
                        <a:rPr kumimoji="1" lang="ja-JP" altLang="en-US" sz="1800" b="0" dirty="0">
                          <a:ln>
                            <a:noFill/>
                          </a:ln>
                          <a:solidFill>
                            <a:schemeClr val="tx1"/>
                          </a:solidFill>
                          <a:latin typeface="BIZ UDゴシック" panose="020B0400000000000000" pitchFamily="49" charset="-128"/>
                          <a:ea typeface="BIZ UDゴシック" panose="020B0400000000000000" pitchFamily="49" charset="-128"/>
                        </a:rPr>
                        <a:t>前回の掲載記事添付欄</a:t>
                      </a:r>
                      <a:endParaRPr kumimoji="1" lang="en-US" altLang="ja-JP" sz="1800" b="0" dirty="0">
                        <a:ln>
                          <a:noFill/>
                        </a:ln>
                        <a:solidFill>
                          <a:schemeClr val="tx1"/>
                        </a:solidFill>
                        <a:latin typeface="BIZ UDゴシック" panose="020B0400000000000000" pitchFamily="49" charset="-128"/>
                        <a:ea typeface="BIZ UDゴシック" panose="020B0400000000000000" pitchFamily="49" charset="-128"/>
                      </a:endParaRPr>
                    </a:p>
                    <a:p>
                      <a:r>
                        <a:rPr kumimoji="1" lang="en-US" altLang="ja-JP" sz="1600" b="0" dirty="0">
                          <a:ln>
                            <a:noFill/>
                          </a:ln>
                          <a:solidFill>
                            <a:schemeClr val="tx1"/>
                          </a:solidFill>
                          <a:latin typeface="BIZ UDゴシック" panose="020B0400000000000000" pitchFamily="49" charset="-128"/>
                          <a:ea typeface="BIZ UDゴシック" panose="020B0400000000000000" pitchFamily="49" charset="-128"/>
                        </a:rPr>
                        <a:t>(</a:t>
                      </a:r>
                      <a:r>
                        <a:rPr kumimoji="1" lang="ja-JP" altLang="en-US" sz="1600" b="0" dirty="0">
                          <a:ln>
                            <a:noFill/>
                          </a:ln>
                          <a:solidFill>
                            <a:schemeClr val="tx1"/>
                          </a:solidFill>
                          <a:latin typeface="BIZ UDゴシック" panose="020B0400000000000000" pitchFamily="49" charset="-128"/>
                          <a:ea typeface="BIZ UDゴシック" panose="020B0400000000000000" pitchFamily="49" charset="-128"/>
                        </a:rPr>
                        <a:t>スクショの添付等、可能であればご協力いただけると助かります</a:t>
                      </a:r>
                      <a:r>
                        <a:rPr kumimoji="1" lang="en-US" altLang="ja-JP" sz="1600" b="0" dirty="0">
                          <a:ln>
                            <a:noFill/>
                          </a:ln>
                          <a:solidFill>
                            <a:schemeClr val="tx1"/>
                          </a:solidFill>
                          <a:latin typeface="BIZ UDゴシック" panose="020B0400000000000000" pitchFamily="49" charset="-128"/>
                          <a:ea typeface="BIZ UDゴシック" panose="020B0400000000000000" pitchFamily="49" charset="-128"/>
                        </a:rPr>
                        <a:t>)</a:t>
                      </a:r>
                      <a:endParaRPr kumimoji="1" lang="ja-JP" altLang="en-US" sz="1600" b="0" dirty="0">
                        <a:ln>
                          <a:noFill/>
                        </a:ln>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1343302"/>
                  </a:ext>
                </a:extLst>
              </a:tr>
            </a:tbl>
          </a:graphicData>
        </a:graphic>
      </p:graphicFrame>
      <p:sp>
        <p:nvSpPr>
          <p:cNvPr id="17" name="テキスト ボックス 16"/>
          <p:cNvSpPr txBox="1"/>
          <p:nvPr/>
        </p:nvSpPr>
        <p:spPr>
          <a:xfrm>
            <a:off x="11644010" y="4765673"/>
            <a:ext cx="3390976" cy="2308324"/>
          </a:xfrm>
          <a:prstGeom prst="rect">
            <a:avLst/>
          </a:prstGeom>
          <a:noFill/>
          <a:ln>
            <a:solidFill>
              <a:schemeClr val="tx1"/>
            </a:solidFill>
          </a:ln>
        </p:spPr>
        <p:txBody>
          <a:bodyPr wrap="square" rtlCol="0">
            <a:spAutoFit/>
          </a:bodyPr>
          <a:lstStyle/>
          <a:p>
            <a:pPr lvl="0"/>
            <a:r>
              <a:rPr kumimoji="1" lang="ja-JP" altLang="en-US" sz="1100" noProof="0" dirty="0">
                <a:solidFill>
                  <a:prstClr val="black"/>
                </a:solidFill>
                <a:latin typeface="BIZ UDゴシック" panose="020B0400000000000000" pitchFamily="49" charset="-128"/>
                <a:ea typeface="BIZ UDゴシック" panose="020B0400000000000000" pitchFamily="49" charset="-128"/>
              </a:rPr>
              <a:t>〇上記様式の</a:t>
            </a:r>
            <a:r>
              <a:rPr kumimoji="1"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項目は、必要に応じて変更してく</a:t>
            </a:r>
            <a:r>
              <a:rPr kumimoji="1" lang="ja-JP" altLang="en-US" sz="1100" b="0" i="0" u="none" strike="noStrike" kern="1200" cap="none" spc="0" normalizeH="0" baseline="0" noProof="0" dirty="0" err="1">
                <a:ln>
                  <a:noFill/>
                </a:ln>
                <a:solidFill>
                  <a:prstClr val="black"/>
                </a:solidFill>
                <a:effectLst/>
                <a:uLnTx/>
                <a:uFillTx/>
                <a:latin typeface="BIZ UDゴシック" panose="020B0400000000000000" pitchFamily="49" charset="-128"/>
                <a:ea typeface="BIZ UDゴシック" panose="020B0400000000000000" pitchFamily="49" charset="-128"/>
              </a:rPr>
              <a:t>だ</a:t>
            </a: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lvl="0"/>
            <a:r>
              <a:rPr kumimoji="1" lang="ja-JP" altLang="en-US" sz="1100" dirty="0">
                <a:solidFill>
                  <a:prstClr val="black"/>
                </a:solidFill>
                <a:latin typeface="BIZ UDゴシック" panose="020B0400000000000000" pitchFamily="49" charset="-128"/>
                <a:ea typeface="BIZ UDゴシック" panose="020B0400000000000000" pitchFamily="49" charset="-128"/>
              </a:rPr>
              <a:t>　</a:t>
            </a:r>
            <a:r>
              <a:rPr kumimoji="1" lang="ja-JP" altLang="en-US" sz="1100" b="0" i="0" u="none" strike="noStrike" kern="1200" cap="none" spc="0" normalizeH="0" baseline="0" noProof="0" dirty="0" err="1">
                <a:ln>
                  <a:noFill/>
                </a:ln>
                <a:solidFill>
                  <a:prstClr val="black"/>
                </a:solidFill>
                <a:effectLst/>
                <a:uLnTx/>
                <a:uFillTx/>
                <a:latin typeface="BIZ UDゴシック" panose="020B0400000000000000" pitchFamily="49" charset="-128"/>
                <a:ea typeface="BIZ UDゴシック" panose="020B0400000000000000" pitchFamily="49" charset="-128"/>
              </a:rPr>
              <a:t>さい</a:t>
            </a:r>
            <a:endParaRPr kumimoji="1" lang="en-US" altLang="ja-JP" sz="1100" dirty="0">
              <a:solidFill>
                <a:prstClr val="black"/>
              </a:solidFill>
              <a:latin typeface="BIZ UDゴシック" panose="020B0400000000000000" pitchFamily="49" charset="-128"/>
              <a:ea typeface="BIZ UDゴシック" panose="020B0400000000000000" pitchFamily="49" charset="-128"/>
            </a:endParaRPr>
          </a:p>
          <a:p>
            <a:pPr lvl="0"/>
            <a:endParaRPr kumimoji="1" lang="en-US" altLang="ja-JP" sz="1100" dirty="0">
              <a:solidFill>
                <a:prstClr val="black"/>
              </a:solidFill>
              <a:latin typeface="BIZ UDゴシック" panose="020B0400000000000000" pitchFamily="49" charset="-128"/>
              <a:ea typeface="BIZ UDゴシック" panose="020B0400000000000000" pitchFamily="49" charset="-128"/>
            </a:endParaRPr>
          </a:p>
          <a:p>
            <a:pPr lvl="0"/>
            <a:r>
              <a:rPr kumimoji="1" lang="ja-JP" altLang="en-US" sz="1100" dirty="0">
                <a:solidFill>
                  <a:prstClr val="black"/>
                </a:solidFill>
                <a:latin typeface="BIZ UDゴシック" panose="020B0400000000000000" pitchFamily="49" charset="-128"/>
                <a:ea typeface="BIZ UDゴシック" panose="020B0400000000000000" pitchFamily="49" charset="-128"/>
              </a:rPr>
              <a:t>〇横幅とフォントサイズ</a:t>
            </a:r>
            <a:r>
              <a:rPr kumimoji="1" lang="en-US" altLang="ja-JP" sz="1100" dirty="0">
                <a:solidFill>
                  <a:prstClr val="black"/>
                </a:solidFill>
                <a:latin typeface="BIZ UDゴシック" panose="020B0400000000000000" pitchFamily="49" charset="-128"/>
                <a:ea typeface="BIZ UDゴシック" panose="020B0400000000000000" pitchFamily="49" charset="-128"/>
              </a:rPr>
              <a:t>(</a:t>
            </a:r>
            <a:r>
              <a:rPr kumimoji="1" lang="ja-JP" altLang="en-US" sz="1100" dirty="0">
                <a:solidFill>
                  <a:prstClr val="black"/>
                </a:solidFill>
                <a:latin typeface="BIZ UDゴシック" panose="020B0400000000000000" pitchFamily="49" charset="-128"/>
                <a:ea typeface="BIZ UDゴシック" panose="020B0400000000000000" pitchFamily="49" charset="-128"/>
              </a:rPr>
              <a:t>本文</a:t>
            </a:r>
            <a:r>
              <a:rPr kumimoji="1" lang="en-US" altLang="ja-JP" sz="1100" dirty="0">
                <a:solidFill>
                  <a:prstClr val="black"/>
                </a:solidFill>
                <a:latin typeface="BIZ UDゴシック" panose="020B0400000000000000" pitchFamily="49" charset="-128"/>
                <a:ea typeface="BIZ UDゴシック" panose="020B0400000000000000" pitchFamily="49" charset="-128"/>
              </a:rPr>
              <a:t>10P)</a:t>
            </a:r>
            <a:r>
              <a:rPr kumimoji="1" lang="ja-JP" altLang="en-US" sz="1100" dirty="0">
                <a:solidFill>
                  <a:prstClr val="black"/>
                </a:solidFill>
                <a:latin typeface="BIZ UDゴシック" panose="020B0400000000000000" pitchFamily="49" charset="-128"/>
                <a:ea typeface="BIZ UDゴシック" panose="020B0400000000000000" pitchFamily="49" charset="-128"/>
              </a:rPr>
              <a:t>は変更しない</a:t>
            </a:r>
            <a:endParaRPr kumimoji="1" lang="en-US" altLang="ja-JP" sz="1100" dirty="0">
              <a:solidFill>
                <a:prstClr val="black"/>
              </a:solidFill>
              <a:latin typeface="BIZ UDゴシック" panose="020B0400000000000000" pitchFamily="49" charset="-128"/>
              <a:ea typeface="BIZ UDゴシック" panose="020B0400000000000000" pitchFamily="49" charset="-128"/>
            </a:endParaRPr>
          </a:p>
          <a:p>
            <a:pPr lvl="0"/>
            <a:r>
              <a:rPr kumimoji="1" lang="ja-JP" altLang="en-US" sz="1100" dirty="0">
                <a:solidFill>
                  <a:prstClr val="black"/>
                </a:solidFill>
                <a:latin typeface="BIZ UDゴシック" panose="020B0400000000000000" pitchFamily="49" charset="-128"/>
                <a:ea typeface="BIZ UDゴシック" panose="020B0400000000000000" pitchFamily="49" charset="-128"/>
              </a:rPr>
              <a:t>　でください</a:t>
            </a:r>
            <a:r>
              <a:rPr kumimoji="1" lang="en-US" altLang="ja-JP" sz="1100" dirty="0">
                <a:solidFill>
                  <a:prstClr val="black"/>
                </a:solidFill>
                <a:latin typeface="BIZ UDゴシック" panose="020B0400000000000000" pitchFamily="49" charset="-128"/>
                <a:ea typeface="BIZ UDゴシック" panose="020B0400000000000000" pitchFamily="49" charset="-128"/>
              </a:rPr>
              <a:t>(</a:t>
            </a:r>
            <a:r>
              <a:rPr kumimoji="1" lang="ja-JP" altLang="en-US" sz="1100" dirty="0">
                <a:solidFill>
                  <a:prstClr val="black"/>
                </a:solidFill>
                <a:latin typeface="BIZ UDゴシック" panose="020B0400000000000000" pitchFamily="49" charset="-128"/>
                <a:ea typeface="BIZ UDゴシック" panose="020B0400000000000000" pitchFamily="49" charset="-128"/>
              </a:rPr>
              <a:t>縦幅は変わっても問題ありません</a:t>
            </a:r>
            <a:r>
              <a:rPr kumimoji="1" lang="en-US" altLang="ja-JP" sz="1100" dirty="0">
                <a:solidFill>
                  <a:prstClr val="black"/>
                </a:solidFill>
                <a:latin typeface="BIZ UDゴシック" panose="020B0400000000000000" pitchFamily="49" charset="-128"/>
                <a:ea typeface="BIZ UDゴシック" panose="020B0400000000000000" pitchFamily="49" charset="-128"/>
              </a:rPr>
              <a:t>)</a:t>
            </a:r>
          </a:p>
          <a:p>
            <a:pPr lvl="0"/>
            <a:r>
              <a:rPr kumimoji="1" lang="en-US" altLang="ja-JP" sz="1000" dirty="0">
                <a:solidFill>
                  <a:prstClr val="black"/>
                </a:solidFill>
                <a:latin typeface="BIZ UDゴシック" panose="020B0400000000000000" pitchFamily="49" charset="-128"/>
                <a:ea typeface="BIZ UDゴシック" panose="020B0400000000000000" pitchFamily="49" charset="-128"/>
              </a:rPr>
              <a:t>※</a:t>
            </a:r>
            <a:r>
              <a:rPr kumimoji="1" lang="ja-JP" altLang="en-US" sz="1000" dirty="0">
                <a:solidFill>
                  <a:prstClr val="black"/>
                </a:solidFill>
                <a:latin typeface="BIZ UDゴシック" panose="020B0400000000000000" pitchFamily="49" charset="-128"/>
                <a:ea typeface="BIZ UDゴシック" panose="020B0400000000000000" pitchFamily="49" charset="-128"/>
              </a:rPr>
              <a:t>ふりがなの場合のみフォントサイズ５</a:t>
            </a:r>
            <a:r>
              <a:rPr kumimoji="1" lang="en-US" altLang="ja-JP" sz="1000" dirty="0" err="1">
                <a:solidFill>
                  <a:prstClr val="black"/>
                </a:solidFill>
                <a:latin typeface="BIZ UDゴシック" panose="020B0400000000000000" pitchFamily="49" charset="-128"/>
                <a:ea typeface="BIZ UDゴシック" panose="020B0400000000000000" pitchFamily="49" charset="-128"/>
              </a:rPr>
              <a:t>pt</a:t>
            </a:r>
            <a:r>
              <a:rPr kumimoji="1" lang="ja-JP" altLang="en-US" sz="1000" dirty="0" err="1">
                <a:solidFill>
                  <a:prstClr val="black"/>
                </a:solidFill>
                <a:latin typeface="BIZ UDゴシック" panose="020B0400000000000000" pitchFamily="49" charset="-128"/>
                <a:ea typeface="BIZ UDゴシック" panose="020B0400000000000000" pitchFamily="49" charset="-128"/>
              </a:rPr>
              <a:t>。</a:t>
            </a:r>
            <a:endParaRPr kumimoji="1" lang="en-US" altLang="ja-JP" sz="1000" dirty="0">
              <a:solidFill>
                <a:prstClr val="black"/>
              </a:solidFill>
              <a:latin typeface="BIZ UDゴシック" panose="020B0400000000000000" pitchFamily="49" charset="-128"/>
              <a:ea typeface="BIZ UDゴシック" panose="020B0400000000000000" pitchFamily="49" charset="-128"/>
            </a:endParaRPr>
          </a:p>
          <a:p>
            <a:pPr lvl="0"/>
            <a:r>
              <a:rPr lang="en-US" altLang="ja-JP" sz="1000" dirty="0">
                <a:solidFill>
                  <a:srgbClr val="000000"/>
                </a:solidFill>
                <a:latin typeface="BIZ UDゴシック" panose="020B0400000000000000" pitchFamily="49" charset="-128"/>
                <a:ea typeface="BIZ UDゴシック" panose="020B0400000000000000" pitchFamily="49" charset="-128"/>
                <a:cs typeface="Arial" panose="020B0604020202020204" pitchFamily="34" charset="0"/>
              </a:rPr>
              <a:t>(</a:t>
            </a:r>
            <a:r>
              <a:rPr lang="ja-JP" altLang="en-US" sz="1000" dirty="0">
                <a:solidFill>
                  <a:srgbClr val="000000"/>
                </a:solidFill>
                <a:latin typeface="BIZ UDゴシック" panose="020B0400000000000000" pitchFamily="49" charset="-128"/>
                <a:ea typeface="BIZ UDゴシック" panose="020B0400000000000000" pitchFamily="49" charset="-128"/>
                <a:cs typeface="Arial" panose="020B0604020202020204" pitchFamily="34" charset="0"/>
              </a:rPr>
              <a:t>下記「○○○○○」をコピーして利用してください。貼り付け時は、元の書式を保持してください。</a:t>
            </a:r>
            <a:r>
              <a:rPr lang="en-US" altLang="ja-JP" sz="1000" dirty="0">
                <a:solidFill>
                  <a:srgbClr val="000000"/>
                </a:solidFill>
                <a:latin typeface="BIZ UDゴシック" panose="020B0400000000000000" pitchFamily="49" charset="-128"/>
                <a:ea typeface="BIZ UDゴシック" panose="020B0400000000000000" pitchFamily="49" charset="-128"/>
                <a:cs typeface="Arial" panose="020B0604020202020204" pitchFamily="34" charset="0"/>
              </a:rPr>
              <a:t>)</a:t>
            </a:r>
          </a:p>
          <a:p>
            <a:pPr lvl="0"/>
            <a:endParaRPr lang="en-US" altLang="ja-JP" sz="500" b="1" dirty="0">
              <a:solidFill>
                <a:srgbClr val="000000"/>
              </a:solidFill>
              <a:latin typeface="BIZ UDゴシック" panose="020B0400000000000000" pitchFamily="49" charset="-128"/>
              <a:ea typeface="BIZ UDゴシック" panose="020B0400000000000000" pitchFamily="49" charset="-128"/>
              <a:cs typeface="Arial" panose="020B0604020202020204" pitchFamily="34" charset="0"/>
            </a:endParaRPr>
          </a:p>
          <a:p>
            <a:r>
              <a:rPr lang="ja-JP" altLang="en-US" sz="500" b="1" dirty="0">
                <a:solidFill>
                  <a:srgbClr val="000000"/>
                </a:solidFill>
                <a:latin typeface="BIZ UDゴシック" panose="020B0400000000000000" pitchFamily="49" charset="-128"/>
                <a:ea typeface="BIZ UDゴシック" panose="020B0400000000000000" pitchFamily="49" charset="-128"/>
                <a:cs typeface="Arial" panose="020B0604020202020204" pitchFamily="34" charset="0"/>
              </a:rPr>
              <a:t>　〇○○○○</a:t>
            </a:r>
            <a:endParaRPr lang="en-US" altLang="ja-JP" sz="500" b="1" dirty="0">
              <a:solidFill>
                <a:srgbClr val="000000"/>
              </a:solidFill>
              <a:latin typeface="BIZ UDゴシック" panose="020B0400000000000000" pitchFamily="49" charset="-128"/>
              <a:ea typeface="BIZ UDゴシック" panose="020B0400000000000000" pitchFamily="49" charset="-128"/>
              <a:cs typeface="Arial" panose="020B0604020202020204" pitchFamily="34" charset="0"/>
            </a:endParaRPr>
          </a:p>
          <a:p>
            <a:pPr lvl="0"/>
            <a:endParaRPr lang="en-US" altLang="ja-JP" sz="500" b="1" dirty="0">
              <a:solidFill>
                <a:srgbClr val="000000"/>
              </a:solidFill>
              <a:latin typeface="BIZ UDゴシック" panose="020B0400000000000000" pitchFamily="49" charset="-128"/>
              <a:ea typeface="BIZ UDゴシック" panose="020B0400000000000000" pitchFamily="49" charset="-128"/>
              <a:cs typeface="Arial" panose="020B0604020202020204" pitchFamily="34" charset="0"/>
            </a:endParaRPr>
          </a:p>
          <a:p>
            <a:pPr lvl="0"/>
            <a:endParaRPr kumimoji="1" lang="en-US" altLang="ja-JP" sz="1100" dirty="0">
              <a:solidFill>
                <a:prstClr val="black"/>
              </a:solidFill>
              <a:latin typeface="BIZ UDゴシック" panose="020B0400000000000000" pitchFamily="49" charset="-128"/>
              <a:ea typeface="BIZ UDゴシック" panose="020B0400000000000000" pitchFamily="49" charset="-128"/>
            </a:endParaRPr>
          </a:p>
          <a:p>
            <a:pPr lvl="0"/>
            <a:r>
              <a:rPr kumimoji="1" lang="ja-JP" altLang="en-US" sz="1100" dirty="0">
                <a:solidFill>
                  <a:prstClr val="black"/>
                </a:solidFill>
                <a:latin typeface="BIZ UDゴシック" panose="020B0400000000000000" pitchFamily="49" charset="-128"/>
                <a:ea typeface="BIZ UDゴシック" panose="020B0400000000000000" pitchFamily="49" charset="-128"/>
              </a:rPr>
              <a:t>〇１列で収まらない、もしくは表を使うためス</a:t>
            </a:r>
            <a:endParaRPr kumimoji="1" lang="en-US" altLang="ja-JP" sz="1100" dirty="0">
              <a:solidFill>
                <a:prstClr val="black"/>
              </a:solidFill>
              <a:latin typeface="BIZ UDゴシック" panose="020B0400000000000000" pitchFamily="49" charset="-128"/>
              <a:ea typeface="BIZ UDゴシック" panose="020B0400000000000000" pitchFamily="49" charset="-128"/>
            </a:endParaRPr>
          </a:p>
          <a:p>
            <a:pPr lvl="0"/>
            <a:r>
              <a:rPr kumimoji="1" lang="ja-JP" altLang="en-US" sz="1100" dirty="0">
                <a:solidFill>
                  <a:prstClr val="black"/>
                </a:solidFill>
                <a:latin typeface="BIZ UDゴシック" panose="020B0400000000000000" pitchFamily="49" charset="-128"/>
                <a:ea typeface="BIZ UDゴシック" panose="020B0400000000000000" pitchFamily="49" charset="-128"/>
              </a:rPr>
              <a:t>　ペースが必要、目立たせる必要があるなどと</a:t>
            </a:r>
            <a:endParaRPr kumimoji="1" lang="en-US" altLang="ja-JP" sz="1100" dirty="0">
              <a:solidFill>
                <a:prstClr val="black"/>
              </a:solidFill>
              <a:latin typeface="BIZ UDゴシック" panose="020B0400000000000000" pitchFamily="49" charset="-128"/>
              <a:ea typeface="BIZ UDゴシック" panose="020B0400000000000000" pitchFamily="49" charset="-128"/>
            </a:endParaRPr>
          </a:p>
          <a:p>
            <a:pPr lvl="0"/>
            <a:r>
              <a:rPr kumimoji="1" lang="ja-JP" altLang="en-US" sz="1100" dirty="0">
                <a:solidFill>
                  <a:prstClr val="black"/>
                </a:solidFill>
                <a:latin typeface="BIZ UDゴシック" panose="020B0400000000000000" pitchFamily="49" charset="-128"/>
                <a:ea typeface="BIZ UDゴシック" panose="020B0400000000000000" pitchFamily="49" charset="-128"/>
              </a:rPr>
              <a:t>　いった場合は左の欄外の様式を使ってください</a:t>
            </a:r>
            <a:endParaRPr kumimoji="1" lang="en-US" altLang="ja-JP" sz="1100" dirty="0">
              <a:solidFill>
                <a:prstClr val="black"/>
              </a:solidFill>
              <a:latin typeface="BIZ UDゴシック" panose="020B0400000000000000" pitchFamily="49" charset="-128"/>
              <a:ea typeface="BIZ UDゴシック" panose="020B0400000000000000" pitchFamily="49" charset="-128"/>
            </a:endParaRPr>
          </a:p>
        </p:txBody>
      </p:sp>
      <p:sp>
        <p:nvSpPr>
          <p:cNvPr id="5" name="テキスト ボックス 4">
            <a:extLst>
              <a:ext uri="{FF2B5EF4-FFF2-40B4-BE49-F238E27FC236}">
                <a16:creationId xmlns:a16="http://schemas.microsoft.com/office/drawing/2014/main" id="{F9A3914B-E085-650C-4151-8C194E174F2F}"/>
              </a:ext>
            </a:extLst>
          </p:cNvPr>
          <p:cNvSpPr txBox="1"/>
          <p:nvPr/>
        </p:nvSpPr>
        <p:spPr>
          <a:xfrm>
            <a:off x="554864" y="325675"/>
            <a:ext cx="914400" cy="400110"/>
          </a:xfrm>
          <a:prstGeom prst="rect">
            <a:avLst/>
          </a:prstGeom>
          <a:noFill/>
          <a:ln>
            <a:solidFill>
              <a:schemeClr val="tx1"/>
            </a:solidFill>
          </a:ln>
        </p:spPr>
        <p:txBody>
          <a:bodyPr wrap="square" rtlCol="0">
            <a:spAutoFit/>
          </a:bodyPr>
          <a:lstStyle/>
          <a:p>
            <a:pPr algn="ctr"/>
            <a:r>
              <a:rPr kumimoji="1" lang="ja-JP" altLang="en-US" sz="2000" dirty="0"/>
              <a:t>様式</a:t>
            </a:r>
            <a:r>
              <a:rPr kumimoji="1" lang="en-US" altLang="ja-JP" sz="2000" dirty="0"/>
              <a:t>A</a:t>
            </a:r>
            <a:endParaRPr kumimoji="1" lang="ja-JP" altLang="en-US" sz="2000" dirty="0"/>
          </a:p>
        </p:txBody>
      </p:sp>
    </p:spTree>
    <p:extLst>
      <p:ext uri="{BB962C8B-B14F-4D97-AF65-F5344CB8AC3E}">
        <p14:creationId xmlns:p14="http://schemas.microsoft.com/office/powerpoint/2010/main" val="38504916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7200</TotalTime>
  <Words>978</Words>
  <Application>Microsoft Office PowerPoint</Application>
  <PresentationFormat>ユーザー設定</PresentationFormat>
  <Paragraphs>146</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UDゴシック</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AD20-0080</dc:creator>
  <cp:lastModifiedBy>由美子 川上</cp:lastModifiedBy>
  <cp:revision>336</cp:revision>
  <cp:lastPrinted>2026-01-22T11:03:25Z</cp:lastPrinted>
  <dcterms:created xsi:type="dcterms:W3CDTF">2024-06-18T09:15:35Z</dcterms:created>
  <dcterms:modified xsi:type="dcterms:W3CDTF">2026-01-22T11:03:25Z</dcterms:modified>
</cp:coreProperties>
</file>